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0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7"/>
  </p:notesMasterIdLst>
  <p:sldIdLst>
    <p:sldId id="256" r:id="rId5"/>
    <p:sldId id="257" r:id="rId6"/>
    <p:sldId id="258" r:id="rId7"/>
    <p:sldId id="407" r:id="rId8"/>
    <p:sldId id="259" r:id="rId9"/>
    <p:sldId id="408" r:id="rId10"/>
    <p:sldId id="402" r:id="rId11"/>
    <p:sldId id="409" r:id="rId12"/>
    <p:sldId id="403" r:id="rId13"/>
    <p:sldId id="404" r:id="rId14"/>
    <p:sldId id="405" r:id="rId15"/>
    <p:sldId id="457" r:id="rId16"/>
    <p:sldId id="476" r:id="rId17"/>
    <p:sldId id="447" r:id="rId18"/>
    <p:sldId id="477" r:id="rId19"/>
    <p:sldId id="282" r:id="rId20"/>
    <p:sldId id="283" r:id="rId21"/>
    <p:sldId id="398" r:id="rId22"/>
    <p:sldId id="284" r:id="rId23"/>
    <p:sldId id="285" r:id="rId24"/>
    <p:sldId id="399" r:id="rId25"/>
    <p:sldId id="286" r:id="rId26"/>
    <p:sldId id="287" r:id="rId27"/>
    <p:sldId id="288" r:id="rId28"/>
    <p:sldId id="400" r:id="rId29"/>
    <p:sldId id="478" r:id="rId30"/>
    <p:sldId id="480" r:id="rId31"/>
    <p:sldId id="508" r:id="rId32"/>
    <p:sldId id="521" r:id="rId33"/>
    <p:sldId id="522" r:id="rId34"/>
    <p:sldId id="509" r:id="rId35"/>
    <p:sldId id="510" r:id="rId36"/>
    <p:sldId id="511" r:id="rId37"/>
    <p:sldId id="512" r:id="rId38"/>
    <p:sldId id="513" r:id="rId39"/>
    <p:sldId id="514" r:id="rId40"/>
    <p:sldId id="515" r:id="rId41"/>
    <p:sldId id="516" r:id="rId42"/>
    <p:sldId id="517" r:id="rId43"/>
    <p:sldId id="520" r:id="rId44"/>
    <p:sldId id="519" r:id="rId45"/>
    <p:sldId id="267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C5C3"/>
    <a:srgbClr val="008A3E"/>
    <a:srgbClr val="365C3C"/>
    <a:srgbClr val="589863"/>
    <a:srgbClr val="78AEE4"/>
    <a:srgbClr val="FFE565"/>
    <a:srgbClr val="FFE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76" autoAdjust="0"/>
    <p:restoredTop sz="47687" autoAdjust="0"/>
  </p:normalViewPr>
  <p:slideViewPr>
    <p:cSldViewPr snapToGrid="0">
      <p:cViewPr>
        <p:scale>
          <a:sx n="100" d="100"/>
          <a:sy n="100" d="100"/>
        </p:scale>
        <p:origin x="38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rey Thacker" userId="7c840b7d-4478-4733-9e97-3a23698d0839" providerId="ADAL" clId="{8C95F71E-8912-4152-BE76-51F59AC54722}"/>
    <pc:docChg chg="modSld">
      <pc:chgData name="Geoffrey Thacker" userId="7c840b7d-4478-4733-9e97-3a23698d0839" providerId="ADAL" clId="{8C95F71E-8912-4152-BE76-51F59AC54722}" dt="2026-06-04T14:07:01.618" v="24" actId="6549"/>
      <pc:docMkLst>
        <pc:docMk/>
      </pc:docMkLst>
      <pc:sldChg chg="modNotesTx">
        <pc:chgData name="Geoffrey Thacker" userId="7c840b7d-4478-4733-9e97-3a23698d0839" providerId="ADAL" clId="{8C95F71E-8912-4152-BE76-51F59AC54722}" dt="2026-06-04T14:05:21.708" v="0" actId="6549"/>
        <pc:sldMkLst>
          <pc:docMk/>
          <pc:sldMk cId="432128687" sldId="256"/>
        </pc:sldMkLst>
      </pc:sldChg>
      <pc:sldChg chg="modNotesTx">
        <pc:chgData name="Geoffrey Thacker" userId="7c840b7d-4478-4733-9e97-3a23698d0839" providerId="ADAL" clId="{8C95F71E-8912-4152-BE76-51F59AC54722}" dt="2026-06-04T14:05:25.572" v="1" actId="6549"/>
        <pc:sldMkLst>
          <pc:docMk/>
          <pc:sldMk cId="3315259412" sldId="257"/>
        </pc:sldMkLst>
      </pc:sldChg>
      <pc:sldChg chg="modNotesTx">
        <pc:chgData name="Geoffrey Thacker" userId="7c840b7d-4478-4733-9e97-3a23698d0839" providerId="ADAL" clId="{8C95F71E-8912-4152-BE76-51F59AC54722}" dt="2026-06-04T14:05:30.372" v="2" actId="6549"/>
        <pc:sldMkLst>
          <pc:docMk/>
          <pc:sldMk cId="6399949" sldId="258"/>
        </pc:sldMkLst>
      </pc:sldChg>
      <pc:sldChg chg="modNotesTx">
        <pc:chgData name="Geoffrey Thacker" userId="7c840b7d-4478-4733-9e97-3a23698d0839" providerId="ADAL" clId="{8C95F71E-8912-4152-BE76-51F59AC54722}" dt="2026-06-04T14:05:36.999" v="4" actId="6549"/>
        <pc:sldMkLst>
          <pc:docMk/>
          <pc:sldMk cId="340152723" sldId="259"/>
        </pc:sldMkLst>
      </pc:sldChg>
      <pc:sldChg chg="modNotesTx">
        <pc:chgData name="Geoffrey Thacker" userId="7c840b7d-4478-4733-9e97-3a23698d0839" providerId="ADAL" clId="{8C95F71E-8912-4152-BE76-51F59AC54722}" dt="2026-06-04T14:06:27.289" v="15" actId="6549"/>
        <pc:sldMkLst>
          <pc:docMk/>
          <pc:sldMk cId="371040725" sldId="282"/>
        </pc:sldMkLst>
      </pc:sldChg>
      <pc:sldChg chg="modNotesTx">
        <pc:chgData name="Geoffrey Thacker" userId="7c840b7d-4478-4733-9e97-3a23698d0839" providerId="ADAL" clId="{8C95F71E-8912-4152-BE76-51F59AC54722}" dt="2026-06-04T14:06:30.657" v="16" actId="6549"/>
        <pc:sldMkLst>
          <pc:docMk/>
          <pc:sldMk cId="3634080982" sldId="283"/>
        </pc:sldMkLst>
      </pc:sldChg>
      <pc:sldChg chg="modNotesTx">
        <pc:chgData name="Geoffrey Thacker" userId="7c840b7d-4478-4733-9e97-3a23698d0839" providerId="ADAL" clId="{8C95F71E-8912-4152-BE76-51F59AC54722}" dt="2026-06-04T14:06:38.406" v="18" actId="6549"/>
        <pc:sldMkLst>
          <pc:docMk/>
          <pc:sldMk cId="2959783427" sldId="284"/>
        </pc:sldMkLst>
      </pc:sldChg>
      <pc:sldChg chg="modNotesTx">
        <pc:chgData name="Geoffrey Thacker" userId="7c840b7d-4478-4733-9e97-3a23698d0839" providerId="ADAL" clId="{8C95F71E-8912-4152-BE76-51F59AC54722}" dt="2026-06-04T14:06:41.969" v="19" actId="6549"/>
        <pc:sldMkLst>
          <pc:docMk/>
          <pc:sldMk cId="585027406" sldId="285"/>
        </pc:sldMkLst>
      </pc:sldChg>
      <pc:sldChg chg="modNotesTx">
        <pc:chgData name="Geoffrey Thacker" userId="7c840b7d-4478-4733-9e97-3a23698d0839" providerId="ADAL" clId="{8C95F71E-8912-4152-BE76-51F59AC54722}" dt="2026-06-04T14:06:49.565" v="21" actId="6549"/>
        <pc:sldMkLst>
          <pc:docMk/>
          <pc:sldMk cId="1143950878" sldId="286"/>
        </pc:sldMkLst>
      </pc:sldChg>
      <pc:sldChg chg="modNotesTx">
        <pc:chgData name="Geoffrey Thacker" userId="7c840b7d-4478-4733-9e97-3a23698d0839" providerId="ADAL" clId="{8C95F71E-8912-4152-BE76-51F59AC54722}" dt="2026-06-04T14:06:55.058" v="22" actId="6549"/>
        <pc:sldMkLst>
          <pc:docMk/>
          <pc:sldMk cId="261970565" sldId="287"/>
        </pc:sldMkLst>
      </pc:sldChg>
      <pc:sldChg chg="modNotesTx">
        <pc:chgData name="Geoffrey Thacker" userId="7c840b7d-4478-4733-9e97-3a23698d0839" providerId="ADAL" clId="{8C95F71E-8912-4152-BE76-51F59AC54722}" dt="2026-06-04T14:06:58.014" v="23" actId="6549"/>
        <pc:sldMkLst>
          <pc:docMk/>
          <pc:sldMk cId="4132185774" sldId="288"/>
        </pc:sldMkLst>
      </pc:sldChg>
      <pc:sldChg chg="modNotesTx">
        <pc:chgData name="Geoffrey Thacker" userId="7c840b7d-4478-4733-9e97-3a23698d0839" providerId="ADAL" clId="{8C95F71E-8912-4152-BE76-51F59AC54722}" dt="2026-06-04T14:06:35.456" v="17" actId="6549"/>
        <pc:sldMkLst>
          <pc:docMk/>
          <pc:sldMk cId="1016738054" sldId="398"/>
        </pc:sldMkLst>
      </pc:sldChg>
      <pc:sldChg chg="modNotesTx">
        <pc:chgData name="Geoffrey Thacker" userId="7c840b7d-4478-4733-9e97-3a23698d0839" providerId="ADAL" clId="{8C95F71E-8912-4152-BE76-51F59AC54722}" dt="2026-06-04T14:06:46.106" v="20" actId="6549"/>
        <pc:sldMkLst>
          <pc:docMk/>
          <pc:sldMk cId="342297617" sldId="399"/>
        </pc:sldMkLst>
      </pc:sldChg>
      <pc:sldChg chg="modNotesTx">
        <pc:chgData name="Geoffrey Thacker" userId="7c840b7d-4478-4733-9e97-3a23698d0839" providerId="ADAL" clId="{8C95F71E-8912-4152-BE76-51F59AC54722}" dt="2026-06-04T14:07:01.618" v="24" actId="6549"/>
        <pc:sldMkLst>
          <pc:docMk/>
          <pc:sldMk cId="3710416949" sldId="400"/>
        </pc:sldMkLst>
      </pc:sldChg>
      <pc:sldChg chg="modNotesTx">
        <pc:chgData name="Geoffrey Thacker" userId="7c840b7d-4478-4733-9e97-3a23698d0839" providerId="ADAL" clId="{8C95F71E-8912-4152-BE76-51F59AC54722}" dt="2026-06-04T14:05:45.308" v="6" actId="6549"/>
        <pc:sldMkLst>
          <pc:docMk/>
          <pc:sldMk cId="1714118073" sldId="402"/>
        </pc:sldMkLst>
      </pc:sldChg>
      <pc:sldChg chg="modNotesTx">
        <pc:chgData name="Geoffrey Thacker" userId="7c840b7d-4478-4733-9e97-3a23698d0839" providerId="ADAL" clId="{8C95F71E-8912-4152-BE76-51F59AC54722}" dt="2026-06-04T14:05:52.039" v="8" actId="6549"/>
        <pc:sldMkLst>
          <pc:docMk/>
          <pc:sldMk cId="2565875570" sldId="403"/>
        </pc:sldMkLst>
      </pc:sldChg>
      <pc:sldChg chg="modNotesTx">
        <pc:chgData name="Geoffrey Thacker" userId="7c840b7d-4478-4733-9e97-3a23698d0839" providerId="ADAL" clId="{8C95F71E-8912-4152-BE76-51F59AC54722}" dt="2026-06-04T14:05:56.648" v="9" actId="6549"/>
        <pc:sldMkLst>
          <pc:docMk/>
          <pc:sldMk cId="1163373625" sldId="404"/>
        </pc:sldMkLst>
      </pc:sldChg>
      <pc:sldChg chg="modNotesTx">
        <pc:chgData name="Geoffrey Thacker" userId="7c840b7d-4478-4733-9e97-3a23698d0839" providerId="ADAL" clId="{8C95F71E-8912-4152-BE76-51F59AC54722}" dt="2026-06-04T14:06:02.572" v="10" actId="6549"/>
        <pc:sldMkLst>
          <pc:docMk/>
          <pc:sldMk cId="960840226" sldId="405"/>
        </pc:sldMkLst>
      </pc:sldChg>
      <pc:sldChg chg="modNotesTx">
        <pc:chgData name="Geoffrey Thacker" userId="7c840b7d-4478-4733-9e97-3a23698d0839" providerId="ADAL" clId="{8C95F71E-8912-4152-BE76-51F59AC54722}" dt="2026-06-04T14:05:33.880" v="3" actId="6549"/>
        <pc:sldMkLst>
          <pc:docMk/>
          <pc:sldMk cId="1598496929" sldId="407"/>
        </pc:sldMkLst>
      </pc:sldChg>
      <pc:sldChg chg="modNotesTx">
        <pc:chgData name="Geoffrey Thacker" userId="7c840b7d-4478-4733-9e97-3a23698d0839" providerId="ADAL" clId="{8C95F71E-8912-4152-BE76-51F59AC54722}" dt="2026-06-04T14:05:40.362" v="5" actId="6549"/>
        <pc:sldMkLst>
          <pc:docMk/>
          <pc:sldMk cId="1525880314" sldId="408"/>
        </pc:sldMkLst>
      </pc:sldChg>
      <pc:sldChg chg="modNotesTx">
        <pc:chgData name="Geoffrey Thacker" userId="7c840b7d-4478-4733-9e97-3a23698d0839" providerId="ADAL" clId="{8C95F71E-8912-4152-BE76-51F59AC54722}" dt="2026-06-04T14:05:48.594" v="7" actId="6549"/>
        <pc:sldMkLst>
          <pc:docMk/>
          <pc:sldMk cId="3438705026" sldId="409"/>
        </pc:sldMkLst>
      </pc:sldChg>
      <pc:sldChg chg="modNotesTx">
        <pc:chgData name="Geoffrey Thacker" userId="7c840b7d-4478-4733-9e97-3a23698d0839" providerId="ADAL" clId="{8C95F71E-8912-4152-BE76-51F59AC54722}" dt="2026-06-04T14:06:19.069" v="13" actId="6549"/>
        <pc:sldMkLst>
          <pc:docMk/>
          <pc:sldMk cId="3959895599" sldId="447"/>
        </pc:sldMkLst>
      </pc:sldChg>
      <pc:sldChg chg="modNotesTx">
        <pc:chgData name="Geoffrey Thacker" userId="7c840b7d-4478-4733-9e97-3a23698d0839" providerId="ADAL" clId="{8C95F71E-8912-4152-BE76-51F59AC54722}" dt="2026-06-04T14:06:08.826" v="11" actId="6549"/>
        <pc:sldMkLst>
          <pc:docMk/>
          <pc:sldMk cId="1054130477" sldId="457"/>
        </pc:sldMkLst>
      </pc:sldChg>
      <pc:sldChg chg="modNotesTx">
        <pc:chgData name="Geoffrey Thacker" userId="7c840b7d-4478-4733-9e97-3a23698d0839" providerId="ADAL" clId="{8C95F71E-8912-4152-BE76-51F59AC54722}" dt="2026-06-04T14:06:12.815" v="12" actId="6549"/>
        <pc:sldMkLst>
          <pc:docMk/>
          <pc:sldMk cId="507761051" sldId="476"/>
        </pc:sldMkLst>
      </pc:sldChg>
      <pc:sldChg chg="modNotesTx">
        <pc:chgData name="Geoffrey Thacker" userId="7c840b7d-4478-4733-9e97-3a23698d0839" providerId="ADAL" clId="{8C95F71E-8912-4152-BE76-51F59AC54722}" dt="2026-06-04T14:06:23.692" v="14" actId="6549"/>
        <pc:sldMkLst>
          <pc:docMk/>
          <pc:sldMk cId="306921722" sldId="477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1"/>
              <a:t>Organization</a:t>
            </a:r>
            <a:r>
              <a:rPr lang="en-US" sz="1400" b="1" baseline="0"/>
              <a:t> Type</a:t>
            </a:r>
            <a:endParaRPr lang="en-US" sz="1400" b="1"/>
          </a:p>
        </c:rich>
      </c:tx>
      <c:layout>
        <c:manualLayout>
          <c:xMode val="edge"/>
          <c:yMode val="edge"/>
          <c:x val="0.28356807511737087"/>
          <c:y val="3.5216442473802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5471-40FB-B7E4-1BC4E4BAE7C5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471-40FB-B7E4-1BC4E4BAE7C5}"/>
              </c:ext>
            </c:extLst>
          </c:dPt>
          <c:dLbls>
            <c:dLbl>
              <c:idx val="0"/>
              <c:layout>
                <c:manualLayout>
                  <c:x val="0.2368112185356781"/>
                  <c:y val="4.10858495527695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238789473769255"/>
                      <c:h val="0.2748643335080290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5471-40FB-B7E4-1BC4E4BAE7C5}"/>
                </c:ext>
              </c:extLst>
            </c:dLbl>
            <c:dLbl>
              <c:idx val="1"/>
              <c:layout>
                <c:manualLayout>
                  <c:x val="-0.20031298904538344"/>
                  <c:y val="-2.3477628315868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471-40FB-B7E4-1BC4E4BAE7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Registered Charity</c:v>
                </c:pt>
                <c:pt idx="1">
                  <c:v>Other Nonprofit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0.68</c:v>
                </c:pt>
                <c:pt idx="1">
                  <c:v>0.32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71-40FB-B7E4-1BC4E4BAE7C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2026 (February)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Level 1: Chief Executives</c:v>
                </c:pt>
                <c:pt idx="1">
                  <c:v>Level 2: Senior Executives</c:v>
                </c:pt>
                <c:pt idx="2">
                  <c:v>Level 3: Senior Management</c:v>
                </c:pt>
                <c:pt idx="3">
                  <c:v>Level 4: Management/
Supervisory Staff</c:v>
                </c:pt>
                <c:pt idx="4">
                  <c:v>Level 5: Functional &amp; 
Program Staff</c:v>
                </c:pt>
                <c:pt idx="5">
                  <c:v>Level 6: Support Staff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2.5000000000000001E-2</c:v>
                </c:pt>
                <c:pt idx="1">
                  <c:v>2.7E-2</c:v>
                </c:pt>
                <c:pt idx="2">
                  <c:v>2.4E-2</c:v>
                </c:pt>
                <c:pt idx="3">
                  <c:v>2.3E-2</c:v>
                </c:pt>
                <c:pt idx="4">
                  <c:v>2.1000000000000001E-2</c:v>
                </c:pt>
                <c:pt idx="5">
                  <c:v>2.1000000000000001E-2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A0-441F-8D42-5D938BBF749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 (March)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Level 1: Chief Executives</c:v>
                </c:pt>
                <c:pt idx="1">
                  <c:v>Level 2: Senior Executives</c:v>
                </c:pt>
                <c:pt idx="2">
                  <c:v>Level 3: Senior Management</c:v>
                </c:pt>
                <c:pt idx="3">
                  <c:v>Level 4: Management/
Supervisory Staff</c:v>
                </c:pt>
                <c:pt idx="4">
                  <c:v>Level 5: Functional &amp; 
Program Staff</c:v>
                </c:pt>
                <c:pt idx="5">
                  <c:v>Level 6: Support Staff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2.3E-2</c:v>
                </c:pt>
                <c:pt idx="1">
                  <c:v>1.7999999999999999E-2</c:v>
                </c:pt>
                <c:pt idx="2">
                  <c:v>2.1000000000000001E-2</c:v>
                </c:pt>
                <c:pt idx="3">
                  <c:v>2.4E-2</c:v>
                </c:pt>
                <c:pt idx="4">
                  <c:v>2.1000000000000001E-2</c:v>
                </c:pt>
                <c:pt idx="5">
                  <c:v>2.5999999999999999E-2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0A0-441F-8D42-5D938BBF7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206735"/>
        <c:axId val="78216303"/>
      </c:barChart>
      <c:catAx>
        <c:axId val="782067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216303"/>
        <c:crosses val="autoZero"/>
        <c:auto val="1"/>
        <c:lblAlgn val="ctr"/>
        <c:lblOffset val="100"/>
        <c:noMultiLvlLbl val="0"/>
      </c:catAx>
      <c:valAx>
        <c:axId val="7821630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78206735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05204103045188E-2"/>
          <c:y val="0.20576254597207616"/>
          <c:w val="0.98814665547504721"/>
          <c:h val="0.5021238537464605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&lt; $500K</c:v>
                </c:pt>
                <c:pt idx="1">
                  <c:v>$500K to $1M</c:v>
                </c:pt>
                <c:pt idx="2">
                  <c:v>$1M to $2M</c:v>
                </c:pt>
                <c:pt idx="3">
                  <c:v>$2M to $5M</c:v>
                </c:pt>
                <c:pt idx="4">
                  <c:v>$5M +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0.22</c:v>
                </c:pt>
                <c:pt idx="1">
                  <c:v>0.15</c:v>
                </c:pt>
                <c:pt idx="2">
                  <c:v>0.18</c:v>
                </c:pt>
                <c:pt idx="3">
                  <c:v>0.215</c:v>
                </c:pt>
                <c:pt idx="4">
                  <c:v>0.23499999999999999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E8B-4D15-A17A-937E544B93F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100"/>
        <c:axId val="1334133184"/>
        <c:axId val="1334134864"/>
      </c:barChart>
      <c:catAx>
        <c:axId val="133413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134864"/>
        <c:crosses val="autoZero"/>
        <c:auto val="1"/>
        <c:lblAlgn val="ctr"/>
        <c:lblOffset val="100"/>
        <c:noMultiLvlLbl val="0"/>
      </c:catAx>
      <c:valAx>
        <c:axId val="13341348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3413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05204103045188E-2"/>
          <c:y val="0.12920406328877285"/>
          <c:w val="0.98814665547504721"/>
          <c:h val="0.578369834288614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1 to 5</c:v>
                </c:pt>
                <c:pt idx="1">
                  <c:v>6 to 10</c:v>
                </c:pt>
                <c:pt idx="2">
                  <c:v>11 to 20</c:v>
                </c:pt>
                <c:pt idx="3">
                  <c:v>21 to 30</c:v>
                </c:pt>
                <c:pt idx="4">
                  <c:v>31 to 50</c:v>
                </c:pt>
                <c:pt idx="5">
                  <c:v>50 +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0.21</c:v>
                </c:pt>
                <c:pt idx="1">
                  <c:v>0.17</c:v>
                </c:pt>
                <c:pt idx="2">
                  <c:v>0.21</c:v>
                </c:pt>
                <c:pt idx="3">
                  <c:v>0.11</c:v>
                </c:pt>
                <c:pt idx="4">
                  <c:v>0.1</c:v>
                </c:pt>
                <c:pt idx="5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2C-4B8F-9A12-A6CF650D69B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"/>
        <c:overlap val="-100"/>
        <c:axId val="1334133184"/>
        <c:axId val="1334134864"/>
      </c:barChart>
      <c:catAx>
        <c:axId val="133413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270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4134864"/>
        <c:crosses val="autoZero"/>
        <c:auto val="1"/>
        <c:lblAlgn val="ctr"/>
        <c:lblOffset val="100"/>
        <c:noMultiLvlLbl val="0"/>
      </c:catAx>
      <c:valAx>
        <c:axId val="133413486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3413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9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Jurisdiction</a:t>
            </a:r>
          </a:p>
        </c:rich>
      </c:tx>
      <c:layout>
        <c:manualLayout>
          <c:xMode val="edge"/>
          <c:yMode val="edge"/>
          <c:x val="0.28356807511737087"/>
          <c:y val="3.52164424738025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459031705543849"/>
          <c:y val="0.22444086773793681"/>
          <c:w val="0.36421869801486084"/>
          <c:h val="0.61289911876716152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8C8-4C21-B12B-5B72FE74C7A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8C8-4C21-B12B-5B72FE74C7A8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98C8-4C21-B12B-5B72FE74C7A8}"/>
              </c:ext>
            </c:extLst>
          </c:dPt>
          <c:dPt>
            <c:idx val="3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8C8-4C21-B12B-5B72FE74C7A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253-457B-AFC5-646046BFEDE0}"/>
              </c:ext>
            </c:extLst>
          </c:dPt>
          <c:dPt>
            <c:idx val="5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8C8-4C21-B12B-5B72FE74C7A8}"/>
              </c:ext>
            </c:extLst>
          </c:dPt>
          <c:dLbls>
            <c:dLbl>
              <c:idx val="0"/>
              <c:layout>
                <c:manualLayout>
                  <c:x val="-2.6604068857589983E-2"/>
                  <c:y val="-2.257931341103242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0466353677621282"/>
                      <c:h val="0.2360907777319063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8C8-4C21-B12B-5B72FE74C7A8}"/>
                </c:ext>
              </c:extLst>
            </c:dLbl>
            <c:dLbl>
              <c:idx val="1"/>
              <c:layout>
                <c:manualLayout>
                  <c:x val="0.28794992175273865"/>
                  <c:y val="8.1490758677633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C8-4C21-B12B-5B72FE74C7A8}"/>
                </c:ext>
              </c:extLst>
            </c:dLbl>
            <c:dLbl>
              <c:idx val="2"/>
              <c:layout>
                <c:manualLayout>
                  <c:x val="9.7026604068857478E-2"/>
                  <c:y val="-4.655673409762139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C8-4C21-B12B-5B72FE74C7A8}"/>
                </c:ext>
              </c:extLst>
            </c:dLbl>
            <c:dLbl>
              <c:idx val="3"/>
              <c:layout>
                <c:manualLayout>
                  <c:x val="0.11104814362993358"/>
                  <c:y val="-8.6616755057321609E-2"/>
                </c:manualLayout>
              </c:layout>
              <c:spPr>
                <a:solidFill>
                  <a:schemeClr val="lt1"/>
                </a:solidFill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835680751173702"/>
                      <c:h val="0.185024929340404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8C8-4C21-B12B-5B72FE74C7A8}"/>
                </c:ext>
              </c:extLst>
            </c:dLbl>
            <c:dLbl>
              <c:idx val="4"/>
              <c:layout>
                <c:manualLayout>
                  <c:x val="0.18805096546030337"/>
                  <c:y val="-0.1055769475054781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253-457B-AFC5-646046BFEDE0}"/>
                </c:ext>
              </c:extLst>
            </c:dLbl>
            <c:dLbl>
              <c:idx val="5"/>
              <c:layout>
                <c:manualLayout>
                  <c:x val="0.46202025803112623"/>
                  <c:y val="-1.2723601272461898E-7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671349179944052"/>
                      <c:h val="0.1939804376131347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8C8-4C21-B12B-5B72FE74C7A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Sheet1!$A$2:$A$7</c:f>
              <c:strCache>
                <c:ptCount val="6"/>
                <c:pt idx="0">
                  <c:v>Local/ municipal</c:v>
                </c:pt>
                <c:pt idx="1">
                  <c:v>Regional</c:v>
                </c:pt>
                <c:pt idx="2">
                  <c:v>Provincial</c:v>
                </c:pt>
                <c:pt idx="3">
                  <c:v>Multi-province</c:v>
                </c:pt>
                <c:pt idx="4">
                  <c:v>National</c:v>
                </c:pt>
                <c:pt idx="5">
                  <c:v>International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0.40300000000000002</c:v>
                </c:pt>
                <c:pt idx="1">
                  <c:v>0.193</c:v>
                </c:pt>
                <c:pt idx="2">
                  <c:v>0.183</c:v>
                </c:pt>
                <c:pt idx="3">
                  <c:v>1.0999999999999999E-2</c:v>
                </c:pt>
                <c:pt idx="4">
                  <c:v>0.18</c:v>
                </c:pt>
                <c:pt idx="5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8C8-4C21-B12B-5B72FE74C7A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192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 of Staff Who Received Bonus Compensation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961155433128633E-2"/>
          <c:y val="0.133839788291234"/>
          <c:w val="0.8997584377860357"/>
          <c:h val="0.538368032156469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 compensation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Level 1:               Chief Executives</c:v>
                </c:pt>
                <c:pt idx="1">
                  <c:v>Level 2:                Senior Executives</c:v>
                </c:pt>
                <c:pt idx="2">
                  <c:v>Level 3:               Senior Management</c:v>
                </c:pt>
                <c:pt idx="3">
                  <c:v>Level 4: Management/ Supervisory Staff </c:v>
                </c:pt>
                <c:pt idx="4">
                  <c:v>Level 5: Functional &amp; Program Staff</c:v>
                </c:pt>
                <c:pt idx="5">
                  <c:v>Level 6: Support Staff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0.13</c:v>
                </c:pt>
                <c:pt idx="1">
                  <c:v>0.13</c:v>
                </c:pt>
                <c:pt idx="2">
                  <c:v>0.1</c:v>
                </c:pt>
                <c:pt idx="3">
                  <c:v>0.1</c:v>
                </c:pt>
                <c:pt idx="4">
                  <c:v>0.06</c:v>
                </c:pt>
                <c:pt idx="5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AA-4847-A382-6DC580D95ED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15221632"/>
        <c:axId val="118215040"/>
      </c:barChart>
      <c:catAx>
        <c:axId val="1152216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8215040"/>
        <c:crosses val="autoZero"/>
        <c:auto val="1"/>
        <c:lblAlgn val="ctr"/>
        <c:lblOffset val="100"/>
        <c:noMultiLvlLbl val="0"/>
      </c:catAx>
      <c:valAx>
        <c:axId val="118215040"/>
        <c:scaling>
          <c:orientation val="minMax"/>
          <c:max val="0.30000000000000004"/>
        </c:scaling>
        <c:delete val="0"/>
        <c:axPos val="l"/>
        <c:majorGridlines>
          <c:spPr>
            <a:ln w="635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5221632"/>
        <c:crosses val="autoZero"/>
        <c:crossBetween val="between"/>
        <c:majorUnit val="0.1"/>
        <c:minorUnit val="0.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67107476950004"/>
          <c:y val="5.8711018486232003E-2"/>
          <c:w val="0.85715651880148636"/>
          <c:h val="0.65361169452170842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Level 1: Chief Executives</c:v>
                </c:pt>
              </c:strCache>
            </c:strRef>
          </c:tx>
          <c:spPr>
            <a:ln>
              <a:solidFill>
                <a:schemeClr val="accent2"/>
              </a:solidFill>
            </a:ln>
          </c:spPr>
          <c:marker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dLbls>
            <c:dLbl>
              <c:idx val="0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FCB-43AF-93C0-878D88D9EE1E}"/>
                </c:ext>
              </c:extLst>
            </c:dLbl>
            <c:dLbl>
              <c:idx val="1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CB-43AF-93C0-878D88D9EE1E}"/>
                </c:ext>
              </c:extLst>
            </c:dLbl>
            <c:dLbl>
              <c:idx val="2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CB-43AF-93C0-878D88D9EE1E}"/>
                </c:ext>
              </c:extLst>
            </c:dLbl>
            <c:dLbl>
              <c:idx val="3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CB-43AF-93C0-878D88D9EE1E}"/>
                </c:ext>
              </c:extLst>
            </c:dLbl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CB-43AF-93C0-878D88D9EE1E}"/>
                </c:ext>
              </c:extLst>
            </c:dLbl>
            <c:dLbl>
              <c:idx val="5"/>
              <c:layout>
                <c:manualLayout>
                  <c:x val="-6.4539787312064542E-2"/>
                  <c:y val="-5.68842921784098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742-4A50-9FF0-215D94FBB674}"/>
                </c:ext>
              </c:extLst>
            </c:dLbl>
            <c:dLbl>
              <c:idx val="6"/>
              <c:layout>
                <c:manualLayout>
                  <c:x val="-5.6541150178010036E-2"/>
                  <c:y val="-4.654169360051713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DA8-45E3-B5DC-C4FF364E38F4}"/>
                </c:ext>
              </c:extLst>
            </c:dLbl>
            <c:dLbl>
              <c:idx val="7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7E9-40A8-B778-37DB9FC7372A}"/>
                </c:ext>
              </c:extLst>
            </c:dLbl>
            <c:spPr>
              <a:noFill/>
              <a:ln w="22225" cap="rnd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Sheet1!$A$5:$A$12</c:f>
              <c:numCache>
                <c:formatCode>General</c:formatCode>
                <c:ptCount val="8"/>
                <c:pt idx="0">
                  <c:v>2016</c:v>
                </c:pt>
                <c:pt idx="1">
                  <c:v>2018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Sheet1!$B$5:$B$12</c:f>
              <c:numCache>
                <c:formatCode>"$"#,##0</c:formatCode>
                <c:ptCount val="8"/>
                <c:pt idx="0">
                  <c:v>94874</c:v>
                </c:pt>
                <c:pt idx="1">
                  <c:v>91498.05</c:v>
                </c:pt>
                <c:pt idx="2">
                  <c:v>99349</c:v>
                </c:pt>
                <c:pt idx="3">
                  <c:v>100881</c:v>
                </c:pt>
                <c:pt idx="4">
                  <c:v>111631.6366765797</c:v>
                </c:pt>
                <c:pt idx="5">
                  <c:v>117689</c:v>
                </c:pt>
                <c:pt idx="6">
                  <c:v>126049</c:v>
                </c:pt>
                <c:pt idx="7">
                  <c:v>124415.89409386675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FCB-43AF-93C0-878D88D9EE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Level 2: Senior Executives</c:v>
                </c:pt>
              </c:strCache>
            </c:strRef>
          </c:tx>
          <c:spPr>
            <a:ln>
              <a:solidFill>
                <a:schemeClr val="accent4"/>
              </a:solidFill>
            </a:ln>
          </c:spPr>
          <c:marker>
            <c:spPr>
              <a:solidFill>
                <a:schemeClr val="accent4"/>
              </a:solidFill>
              <a:ln>
                <a:solidFill>
                  <a:schemeClr val="accent4"/>
                </a:solidFill>
              </a:ln>
            </c:spPr>
          </c:marker>
          <c:dLbls>
            <c:dLbl>
              <c:idx val="0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CB-43AF-93C0-878D88D9EE1E}"/>
                </c:ext>
              </c:extLst>
            </c:dLbl>
            <c:dLbl>
              <c:idx val="1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CB-43AF-93C0-878D88D9EE1E}"/>
                </c:ext>
              </c:extLst>
            </c:dLbl>
            <c:dLbl>
              <c:idx val="2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CB-43AF-93C0-878D88D9EE1E}"/>
                </c:ext>
              </c:extLst>
            </c:dLbl>
            <c:dLbl>
              <c:idx val="3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CB-43AF-93C0-878D88D9EE1E}"/>
                </c:ext>
              </c:extLst>
            </c:dLbl>
            <c:dLbl>
              <c:idx val="4"/>
              <c:dLblPos val="b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FCB-43AF-93C0-878D88D9EE1E}"/>
                </c:ext>
              </c:extLst>
            </c:dLbl>
            <c:dLbl>
              <c:idx val="5"/>
              <c:layout>
                <c:manualLayout>
                  <c:x val="-4.8404840484048403E-2"/>
                  <c:y val="3.8784744667097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742-4A50-9FF0-215D94FBB674}"/>
                </c:ext>
              </c:extLst>
            </c:dLbl>
            <c:dLbl>
              <c:idx val="6"/>
              <c:layout>
                <c:manualLayout>
                  <c:x val="-4.1070773744041181E-2"/>
                  <c:y val="4.13703943115707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DA8-45E3-B5DC-C4FF364E38F4}"/>
                </c:ext>
              </c:extLst>
            </c:dLbl>
            <c:spPr>
              <a:noFill/>
              <a:ln w="19050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accent4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Sheet1!$A$5:$A$12</c:f>
              <c:numCache>
                <c:formatCode>General</c:formatCode>
                <c:ptCount val="8"/>
                <c:pt idx="0">
                  <c:v>2016</c:v>
                </c:pt>
                <c:pt idx="1">
                  <c:v>2018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Sheet1!$C$5:$C$12</c:f>
              <c:numCache>
                <c:formatCode>"$"#,##0</c:formatCode>
                <c:ptCount val="8"/>
                <c:pt idx="0">
                  <c:v>94522</c:v>
                </c:pt>
                <c:pt idx="1">
                  <c:v>94225.13</c:v>
                </c:pt>
                <c:pt idx="2">
                  <c:v>101122</c:v>
                </c:pt>
                <c:pt idx="3">
                  <c:v>107114</c:v>
                </c:pt>
                <c:pt idx="4">
                  <c:v>111174.76592591865</c:v>
                </c:pt>
                <c:pt idx="5">
                  <c:v>113933</c:v>
                </c:pt>
                <c:pt idx="6">
                  <c:v>119823</c:v>
                </c:pt>
                <c:pt idx="7">
                  <c:v>120055.00785154632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5FCB-43AF-93C0-878D88D9EE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Level 3: Senior Management</c:v>
                </c:pt>
              </c:strCache>
            </c:strRef>
          </c:tx>
          <c:dLbls>
            <c:spPr>
              <a:noFill/>
              <a:ln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Sheet1!$A$5:$A$12</c:f>
              <c:numCache>
                <c:formatCode>General</c:formatCode>
                <c:ptCount val="8"/>
                <c:pt idx="0">
                  <c:v>2016</c:v>
                </c:pt>
                <c:pt idx="1">
                  <c:v>2018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Sheet1!$D$5:$D$12</c:f>
              <c:numCache>
                <c:formatCode>"$"#,##0</c:formatCode>
                <c:ptCount val="8"/>
                <c:pt idx="0">
                  <c:v>80306</c:v>
                </c:pt>
                <c:pt idx="1">
                  <c:v>82474.350000000006</c:v>
                </c:pt>
                <c:pt idx="2">
                  <c:v>81290</c:v>
                </c:pt>
                <c:pt idx="3">
                  <c:v>85141</c:v>
                </c:pt>
                <c:pt idx="4">
                  <c:v>92434.540735503979</c:v>
                </c:pt>
                <c:pt idx="5">
                  <c:v>95350</c:v>
                </c:pt>
                <c:pt idx="6">
                  <c:v>98275</c:v>
                </c:pt>
                <c:pt idx="7">
                  <c:v>101267.90428618999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5FCB-43AF-93C0-878D88D9EE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Level 4: Management/Supervisory Staff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dLbls>
            <c:spPr>
              <a:noFill/>
              <a:ln w="19050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Sheet1!$A$5:$A$12</c:f>
              <c:numCache>
                <c:formatCode>General</c:formatCode>
                <c:ptCount val="8"/>
                <c:pt idx="0">
                  <c:v>2016</c:v>
                </c:pt>
                <c:pt idx="1">
                  <c:v>2018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Sheet1!$E$5:$E$12</c:f>
              <c:numCache>
                <c:formatCode>"$"#,##0</c:formatCode>
                <c:ptCount val="8"/>
                <c:pt idx="0">
                  <c:v>62475.484100000001</c:v>
                </c:pt>
                <c:pt idx="1">
                  <c:v>58876.480000000003</c:v>
                </c:pt>
                <c:pt idx="2">
                  <c:v>62947</c:v>
                </c:pt>
                <c:pt idx="3">
                  <c:v>63861</c:v>
                </c:pt>
                <c:pt idx="4">
                  <c:v>68661.328222983619</c:v>
                </c:pt>
                <c:pt idx="5">
                  <c:v>71972</c:v>
                </c:pt>
                <c:pt idx="6">
                  <c:v>72663</c:v>
                </c:pt>
                <c:pt idx="7">
                  <c:v>77187.046367186063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5-5FCB-43AF-93C0-878D88D9EE1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Level 5: Functional &amp; Program Staff</c:v>
                </c:pt>
              </c:strCache>
            </c:strRef>
          </c:tx>
          <c:spPr>
            <a:ln>
              <a:solidFill>
                <a:schemeClr val="accent5"/>
              </a:solidFill>
            </a:ln>
          </c:spPr>
          <c:marker>
            <c:spPr>
              <a:solidFill>
                <a:schemeClr val="accent5"/>
              </a:solidFill>
              <a:ln>
                <a:solidFill>
                  <a:schemeClr val="accent5"/>
                </a:solidFill>
              </a:ln>
            </c:spPr>
          </c:marker>
          <c:dLbls>
            <c:spPr>
              <a:noFill/>
              <a:ln w="19050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accent5"/>
                    </a:solidFill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Sheet1!$A$5:$A$12</c:f>
              <c:numCache>
                <c:formatCode>General</c:formatCode>
                <c:ptCount val="8"/>
                <c:pt idx="0">
                  <c:v>2016</c:v>
                </c:pt>
                <c:pt idx="1">
                  <c:v>2018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Sheet1!$F$5:$F$12</c:f>
              <c:numCache>
                <c:formatCode>"$"#,##0</c:formatCode>
                <c:ptCount val="8"/>
                <c:pt idx="0">
                  <c:v>44279.550999999999</c:v>
                </c:pt>
                <c:pt idx="1">
                  <c:v>45165</c:v>
                </c:pt>
                <c:pt idx="2">
                  <c:v>45765</c:v>
                </c:pt>
                <c:pt idx="3">
                  <c:v>49129</c:v>
                </c:pt>
                <c:pt idx="4">
                  <c:v>47803.313048422686</c:v>
                </c:pt>
                <c:pt idx="5">
                  <c:v>53759</c:v>
                </c:pt>
                <c:pt idx="6">
                  <c:v>54173</c:v>
                </c:pt>
                <c:pt idx="7">
                  <c:v>56092.216792630657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5FCB-43AF-93C0-878D88D9EE1E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Level 6: Support Staff</c:v>
                </c:pt>
              </c:strCache>
            </c:strRef>
          </c:tx>
          <c:dLbls>
            <c:spPr>
              <a:noFill/>
              <a:ln w="19050">
                <a:noFill/>
              </a:ln>
            </c:spPr>
            <c:txPr>
              <a:bodyPr/>
              <a:lstStyle/>
              <a:p>
                <a:pPr>
                  <a:defRPr b="1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Sheet1!$A$5:$A$12</c:f>
              <c:numCache>
                <c:formatCode>General</c:formatCode>
                <c:ptCount val="8"/>
                <c:pt idx="0">
                  <c:v>2016</c:v>
                </c:pt>
                <c:pt idx="1">
                  <c:v>2018</c:v>
                </c:pt>
                <c:pt idx="2">
                  <c:v>2020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  <c:pt idx="6">
                  <c:v>2025</c:v>
                </c:pt>
                <c:pt idx="7">
                  <c:v>2026</c:v>
                </c:pt>
              </c:numCache>
            </c:numRef>
          </c:cat>
          <c:val>
            <c:numRef>
              <c:f>Sheet1!$G$5:$G$12</c:f>
              <c:numCache>
                <c:formatCode>"$"#,##0</c:formatCode>
                <c:ptCount val="8"/>
                <c:pt idx="0">
                  <c:v>38118.414299999997</c:v>
                </c:pt>
                <c:pt idx="1">
                  <c:v>41871.21</c:v>
                </c:pt>
                <c:pt idx="2">
                  <c:v>43344</c:v>
                </c:pt>
                <c:pt idx="3">
                  <c:v>44464</c:v>
                </c:pt>
                <c:pt idx="4">
                  <c:v>45185.202828896632</c:v>
                </c:pt>
                <c:pt idx="5">
                  <c:v>51916</c:v>
                </c:pt>
                <c:pt idx="6">
                  <c:v>51130</c:v>
                </c:pt>
                <c:pt idx="7">
                  <c:v>53399.372522350881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1-5FCB-43AF-93C0-878D88D9EE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208960"/>
        <c:axId val="119365632"/>
      </c:lineChart>
      <c:catAx>
        <c:axId val="1192089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19365632"/>
        <c:crosses val="autoZero"/>
        <c:auto val="1"/>
        <c:lblAlgn val="ctr"/>
        <c:lblOffset val="100"/>
        <c:noMultiLvlLbl val="0"/>
      </c:catAx>
      <c:valAx>
        <c:axId val="119365632"/>
        <c:scaling>
          <c:orientation val="minMax"/>
          <c:max val="130000"/>
          <c:min val="30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spPr>
          <a:ln w="9525">
            <a:solidFill>
              <a:schemeClr val="accent4"/>
            </a:solidFill>
          </a:ln>
        </c:spPr>
        <c:crossAx val="119208960"/>
        <c:crosses val="autoZero"/>
        <c:crossBetween val="between"/>
        <c:majorUnit val="10000"/>
      </c:valAx>
    </c:plotArea>
    <c:legend>
      <c:legendPos val="b"/>
      <c:layout>
        <c:manualLayout>
          <c:xMode val="edge"/>
          <c:yMode val="edge"/>
          <c:x val="5.5149572649572605E-2"/>
          <c:y val="0.79835605820442601"/>
          <c:w val="0.88329059829060008"/>
          <c:h val="0.18105007633513501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19877919550483E-2"/>
          <c:y val="5.4160512063023143E-2"/>
          <c:w val="0.88106234245471782"/>
          <c:h val="0.7520000568014042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Consumer Price Index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13"/>
              <c:layout>
                <c:manualLayout>
                  <c:x val="-1.0756506958591149E-16"/>
                  <c:y val="1.087718734777555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4D7-4D52-BB7C-7A37D2C75F5B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2013</c:v>
                </c:pt>
                <c:pt idx="1">
                  <c:v>2014*</c:v>
                </c:pt>
                <c:pt idx="2">
                  <c:v>2015*</c:v>
                </c:pt>
                <c:pt idx="3">
                  <c:v>2016</c:v>
                </c:pt>
                <c:pt idx="4">
                  <c:v>2017*</c:v>
                </c:pt>
                <c:pt idx="5">
                  <c:v>2018</c:v>
                </c:pt>
                <c:pt idx="6">
                  <c:v>2019*</c:v>
                </c:pt>
                <c:pt idx="7">
                  <c:v>2020</c:v>
                </c:pt>
                <c:pt idx="8">
                  <c:v>2021*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Sheet1!$B$2:$B$15</c:f>
              <c:numCache>
                <c:formatCode>0.0</c:formatCode>
                <c:ptCount val="14"/>
                <c:pt idx="0">
                  <c:v>100</c:v>
                </c:pt>
                <c:pt idx="1">
                  <c:v>101.13913751017087</c:v>
                </c:pt>
                <c:pt idx="2">
                  <c:v>102.11554109031734</c:v>
                </c:pt>
                <c:pt idx="3">
                  <c:v>103.58014646053701</c:v>
                </c:pt>
                <c:pt idx="4">
                  <c:v>105.69568755085434</c:v>
                </c:pt>
                <c:pt idx="5">
                  <c:v>107.89259560618387</c:v>
                </c:pt>
                <c:pt idx="6">
                  <c:v>109.60130187144017</c:v>
                </c:pt>
                <c:pt idx="7">
                  <c:v>112.04231082180634</c:v>
                </c:pt>
                <c:pt idx="8">
                  <c:v>113.42554922701382</c:v>
                </c:pt>
                <c:pt idx="9">
                  <c:v>119.85353946297803</c:v>
                </c:pt>
                <c:pt idx="10">
                  <c:v>126.20016273393003</c:v>
                </c:pt>
                <c:pt idx="11">
                  <c:v>129.69894222945484</c:v>
                </c:pt>
                <c:pt idx="12">
                  <c:v>133.03498779495524</c:v>
                </c:pt>
                <c:pt idx="13">
                  <c:v>135.4759967453214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F18A-4904-BC20-157A56C73A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Level 1: Chief Executives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14A-4CC5-9B5D-D2ADA8EE4BAC}"/>
                </c:ext>
              </c:extLst>
            </c:dLbl>
            <c:dLbl>
              <c:idx val="13"/>
              <c:layout>
                <c:manualLayout>
                  <c:x val="2.9336266960029336E-3"/>
                  <c:y val="-6.79824209235973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4D7-4D52-BB7C-7A37D2C75F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2013</c:v>
                </c:pt>
                <c:pt idx="1">
                  <c:v>2014*</c:v>
                </c:pt>
                <c:pt idx="2">
                  <c:v>2015*</c:v>
                </c:pt>
                <c:pt idx="3">
                  <c:v>2016</c:v>
                </c:pt>
                <c:pt idx="4">
                  <c:v>2017*</c:v>
                </c:pt>
                <c:pt idx="5">
                  <c:v>2018</c:v>
                </c:pt>
                <c:pt idx="6">
                  <c:v>2019*</c:v>
                </c:pt>
                <c:pt idx="7">
                  <c:v>2020</c:v>
                </c:pt>
                <c:pt idx="8">
                  <c:v>2021*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Sheet1!$C$2:$C$15</c:f>
              <c:numCache>
                <c:formatCode>_-* #,##0.0_-;\-* #,##0.0_-;_-* "-"??_-;_-@_-</c:formatCode>
                <c:ptCount val="14"/>
                <c:pt idx="0">
                  <c:v>100</c:v>
                </c:pt>
                <c:pt idx="1">
                  <c:v>101.68278440030738</c:v>
                </c:pt>
                <c:pt idx="2">
                  <c:v>103.36556880061474</c:v>
                </c:pt>
                <c:pt idx="3">
                  <c:v>105.04835320092209</c:v>
                </c:pt>
                <c:pt idx="4">
                  <c:v>103.80235679871619</c:v>
                </c:pt>
                <c:pt idx="5">
                  <c:v>101.31036399430435</c:v>
                </c:pt>
                <c:pt idx="6">
                  <c:v>104.2079944254122</c:v>
                </c:pt>
                <c:pt idx="7">
                  <c:v>110.00325528762791</c:v>
                </c:pt>
                <c:pt idx="8">
                  <c:v>110.56868619986875</c:v>
                </c:pt>
                <c:pt idx="9">
                  <c:v>111.69954802435042</c:v>
                </c:pt>
                <c:pt idx="10">
                  <c:v>123.60309039355728</c:v>
                </c:pt>
                <c:pt idx="11">
                  <c:v>130.31004953794846</c:v>
                </c:pt>
                <c:pt idx="12">
                  <c:v>139.56658170439772</c:v>
                </c:pt>
                <c:pt idx="13">
                  <c:v>137.75834039442873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1-F18A-4904-BC20-157A56C73A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Level 2: Senior Executives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14A-4CC5-9B5D-D2ADA8EE4BAC}"/>
                </c:ext>
              </c:extLst>
            </c:dLbl>
            <c:dLbl>
              <c:idx val="13"/>
              <c:layout>
                <c:manualLayout>
                  <c:x val="-1.0756506958591149E-16"/>
                  <c:y val="1.087718734777558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4D7-4D52-BB7C-7A37D2C75F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4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Sheet1!$A$2:$A$15</c:f>
              <c:strCache>
                <c:ptCount val="14"/>
                <c:pt idx="0">
                  <c:v>2013</c:v>
                </c:pt>
                <c:pt idx="1">
                  <c:v>2014*</c:v>
                </c:pt>
                <c:pt idx="2">
                  <c:v>2015*</c:v>
                </c:pt>
                <c:pt idx="3">
                  <c:v>2016</c:v>
                </c:pt>
                <c:pt idx="4">
                  <c:v>2017*</c:v>
                </c:pt>
                <c:pt idx="5">
                  <c:v>2018</c:v>
                </c:pt>
                <c:pt idx="6">
                  <c:v>2019*</c:v>
                </c:pt>
                <c:pt idx="7">
                  <c:v>2020</c:v>
                </c:pt>
                <c:pt idx="8">
                  <c:v>2021*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Sheet1!$D$2:$D$15</c:f>
              <c:numCache>
                <c:formatCode>_-* #,##0.0_-;\-* #,##0.0_-;_-* "-"??_-;_-@_-</c:formatCode>
                <c:ptCount val="14"/>
                <c:pt idx="0">
                  <c:v>100</c:v>
                </c:pt>
                <c:pt idx="1">
                  <c:v>101.29734047035461</c:v>
                </c:pt>
                <c:pt idx="2">
                  <c:v>102.59468094070925</c:v>
                </c:pt>
                <c:pt idx="3">
                  <c:v>103.89202141106384</c:v>
                </c:pt>
                <c:pt idx="4">
                  <c:v>103.78325511187319</c:v>
                </c:pt>
                <c:pt idx="5">
                  <c:v>103.56572251349183</c:v>
                </c:pt>
                <c:pt idx="6">
                  <c:v>106.09257610563378</c:v>
                </c:pt>
                <c:pt idx="7">
                  <c:v>111.14628328991768</c:v>
                </c:pt>
                <c:pt idx="8">
                  <c:v>113.34161345042737</c:v>
                </c:pt>
                <c:pt idx="9">
                  <c:v>117.7322737714468</c:v>
                </c:pt>
                <c:pt idx="10">
                  <c:v>122.1955858101347</c:v>
                </c:pt>
                <c:pt idx="11">
                  <c:v>125.22724524900804</c:v>
                </c:pt>
                <c:pt idx="12">
                  <c:v>131.70112441059123</c:v>
                </c:pt>
                <c:pt idx="13">
                  <c:v>131.95613133681354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2-F18A-4904-BC20-157A56C73A7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Level 3: Senior Management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4D7-4D52-BB7C-7A37D2C75F5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14A-4CC5-9B5D-D2ADA8EE4BAC}"/>
                </c:ext>
              </c:extLst>
            </c:dLbl>
            <c:dLbl>
              <c:idx val="1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4D7-4D52-BB7C-7A37D2C75F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2013</c:v>
                </c:pt>
                <c:pt idx="1">
                  <c:v>2014*</c:v>
                </c:pt>
                <c:pt idx="2">
                  <c:v>2015*</c:v>
                </c:pt>
                <c:pt idx="3">
                  <c:v>2016</c:v>
                </c:pt>
                <c:pt idx="4">
                  <c:v>2017*</c:v>
                </c:pt>
                <c:pt idx="5">
                  <c:v>2018</c:v>
                </c:pt>
                <c:pt idx="6">
                  <c:v>2019*</c:v>
                </c:pt>
                <c:pt idx="7">
                  <c:v>2020</c:v>
                </c:pt>
                <c:pt idx="8">
                  <c:v>2021*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Sheet1!$E$2:$E$15</c:f>
              <c:numCache>
                <c:formatCode>_-* #,##0.0_-;\-* #,##0.0_-;_-* "-"??_-;_-@_-</c:formatCode>
                <c:ptCount val="14"/>
                <c:pt idx="0">
                  <c:v>100</c:v>
                </c:pt>
                <c:pt idx="1">
                  <c:v>100.62343865488796</c:v>
                </c:pt>
                <c:pt idx="2">
                  <c:v>101.24687730977595</c:v>
                </c:pt>
                <c:pt idx="3">
                  <c:v>101.87031596466392</c:v>
                </c:pt>
                <c:pt idx="4">
                  <c:v>102.78718601846637</c:v>
                </c:pt>
                <c:pt idx="5">
                  <c:v>104.62092612607128</c:v>
                </c:pt>
                <c:pt idx="6">
                  <c:v>104.12013287395747</c:v>
                </c:pt>
                <c:pt idx="7">
                  <c:v>103.1185463697299</c:v>
                </c:pt>
                <c:pt idx="8">
                  <c:v>104.74691198284276</c:v>
                </c:pt>
                <c:pt idx="9">
                  <c:v>108.00364320906843</c:v>
                </c:pt>
                <c:pt idx="10">
                  <c:v>117.25569534996623</c:v>
                </c:pt>
                <c:pt idx="11">
                  <c:v>120.95403366162807</c:v>
                </c:pt>
                <c:pt idx="12">
                  <c:v>124.66447465229678</c:v>
                </c:pt>
                <c:pt idx="13">
                  <c:v>128.4610540521694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F18A-4904-BC20-157A56C73A7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Level 4: Management/Supervisory Staff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13"/>
              <c:layout>
                <c:manualLayout>
                  <c:x val="1.0756506958591149E-16"/>
                  <c:y val="-5.43859367388779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4D7-4D52-BB7C-7A37D2C75F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2013</c:v>
                </c:pt>
                <c:pt idx="1">
                  <c:v>2014*</c:v>
                </c:pt>
                <c:pt idx="2">
                  <c:v>2015*</c:v>
                </c:pt>
                <c:pt idx="3">
                  <c:v>2016</c:v>
                </c:pt>
                <c:pt idx="4">
                  <c:v>2017*</c:v>
                </c:pt>
                <c:pt idx="5">
                  <c:v>2018</c:v>
                </c:pt>
                <c:pt idx="6">
                  <c:v>2019*</c:v>
                </c:pt>
                <c:pt idx="7">
                  <c:v>2020</c:v>
                </c:pt>
                <c:pt idx="8">
                  <c:v>2021*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Sheet1!$F$2:$F$15</c:f>
              <c:numCache>
                <c:formatCode>_-* #,##0.0_-;\-* #,##0.0_-;_-* "-"??_-;_-@_-</c:formatCode>
                <c:ptCount val="14"/>
                <c:pt idx="0">
                  <c:v>100</c:v>
                </c:pt>
                <c:pt idx="1">
                  <c:v>104.94202169501992</c:v>
                </c:pt>
                <c:pt idx="2">
                  <c:v>109.88404339003985</c:v>
                </c:pt>
                <c:pt idx="3">
                  <c:v>114.82606508505977</c:v>
                </c:pt>
                <c:pt idx="4">
                  <c:v>112.6211496424598</c:v>
                </c:pt>
                <c:pt idx="5">
                  <c:v>108.21131875725985</c:v>
                </c:pt>
                <c:pt idx="6">
                  <c:v>110.70510652688534</c:v>
                </c:pt>
                <c:pt idx="7">
                  <c:v>115.69268206613634</c:v>
                </c:pt>
                <c:pt idx="8">
                  <c:v>116.25264050423215</c:v>
                </c:pt>
                <c:pt idx="9">
                  <c:v>117.37255738042376</c:v>
                </c:pt>
                <c:pt idx="10">
                  <c:v>126.19526294089121</c:v>
                </c:pt>
                <c:pt idx="11">
                  <c:v>132.28007234123891</c:v>
                </c:pt>
                <c:pt idx="12">
                  <c:v>133.55008748584788</c:v>
                </c:pt>
                <c:pt idx="13">
                  <c:v>141.86500413018862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A-F18A-4904-BC20-157A56C73A7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Level 5: Functional &amp; Program Staff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13"/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4D7-4D52-BB7C-7A37D2C75F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2013</c:v>
                </c:pt>
                <c:pt idx="1">
                  <c:v>2014*</c:v>
                </c:pt>
                <c:pt idx="2">
                  <c:v>2015*</c:v>
                </c:pt>
                <c:pt idx="3">
                  <c:v>2016</c:v>
                </c:pt>
                <c:pt idx="4">
                  <c:v>2017*</c:v>
                </c:pt>
                <c:pt idx="5">
                  <c:v>2018</c:v>
                </c:pt>
                <c:pt idx="6">
                  <c:v>2019*</c:v>
                </c:pt>
                <c:pt idx="7">
                  <c:v>2020</c:v>
                </c:pt>
                <c:pt idx="8">
                  <c:v>2021*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Sheet1!$G$2:$G$15</c:f>
              <c:numCache>
                <c:formatCode>_-* #,##0.0_-;\-* #,##0.0_-;_-* "-"??_-;_-@_-</c:formatCode>
                <c:ptCount val="14"/>
                <c:pt idx="0">
                  <c:v>100</c:v>
                </c:pt>
                <c:pt idx="1">
                  <c:v>99.656723356794657</c:v>
                </c:pt>
                <c:pt idx="2">
                  <c:v>99.3134467135893</c:v>
                </c:pt>
                <c:pt idx="3">
                  <c:v>98.970170070383972</c:v>
                </c:pt>
                <c:pt idx="4">
                  <c:v>99.629865393541522</c:v>
                </c:pt>
                <c:pt idx="5">
                  <c:v>100.94925603985668</c:v>
                </c:pt>
                <c:pt idx="6">
                  <c:v>101.39628031103949</c:v>
                </c:pt>
                <c:pt idx="7">
                  <c:v>102.2903288534051</c:v>
                </c:pt>
                <c:pt idx="8">
                  <c:v>104.79664493383669</c:v>
                </c:pt>
                <c:pt idx="9">
                  <c:v>109.80927709469985</c:v>
                </c:pt>
                <c:pt idx="10">
                  <c:v>106.84620587797285</c:v>
                </c:pt>
                <c:pt idx="11">
                  <c:v>120.15788897258174</c:v>
                </c:pt>
                <c:pt idx="12">
                  <c:v>121.08322921393015</c:v>
                </c:pt>
                <c:pt idx="13">
                  <c:v>125.37291165376776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1-F18A-4904-BC20-157A56C73A7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Level 6: Support Staff</c:v>
                </c:pt>
              </c:strCache>
            </c:strRef>
          </c:tx>
          <c:spPr>
            <a:ln w="31750">
              <a:solidFill>
                <a:schemeClr val="accent6"/>
              </a:solidFill>
            </a:ln>
          </c:spPr>
          <c:marker>
            <c:symbol val="none"/>
          </c:marker>
          <c:dLbls>
            <c:dLbl>
              <c:idx val="13"/>
              <c:layout>
                <c:manualLayout>
                  <c:x val="1.0756506958591149E-16"/>
                  <c:y val="-1.9035077858607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4D7-4D52-BB7C-7A37D2C75F5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Sheet1!$A$2:$A$15</c:f>
              <c:strCache>
                <c:ptCount val="14"/>
                <c:pt idx="0">
                  <c:v>2013</c:v>
                </c:pt>
                <c:pt idx="1">
                  <c:v>2014*</c:v>
                </c:pt>
                <c:pt idx="2">
                  <c:v>2015*</c:v>
                </c:pt>
                <c:pt idx="3">
                  <c:v>2016</c:v>
                </c:pt>
                <c:pt idx="4">
                  <c:v>2017*</c:v>
                </c:pt>
                <c:pt idx="5">
                  <c:v>2018</c:v>
                </c:pt>
                <c:pt idx="6">
                  <c:v>2019*</c:v>
                </c:pt>
                <c:pt idx="7">
                  <c:v>2020</c:v>
                </c:pt>
                <c:pt idx="8">
                  <c:v>2021*</c:v>
                </c:pt>
                <c:pt idx="9">
                  <c:v>2022</c:v>
                </c:pt>
                <c:pt idx="10">
                  <c:v>2023</c:v>
                </c:pt>
                <c:pt idx="11">
                  <c:v>2024</c:v>
                </c:pt>
                <c:pt idx="12">
                  <c:v>2025</c:v>
                </c:pt>
                <c:pt idx="13">
                  <c:v>2026</c:v>
                </c:pt>
              </c:strCache>
            </c:strRef>
          </c:cat>
          <c:val>
            <c:numRef>
              <c:f>Sheet1!$H$2:$H$15</c:f>
              <c:numCache>
                <c:formatCode>_-* #,##0.0_-;\-* #,##0.0_-;_-* "-"??_-;_-@_-</c:formatCode>
                <c:ptCount val="14"/>
                <c:pt idx="0">
                  <c:v>100</c:v>
                </c:pt>
                <c:pt idx="1">
                  <c:v>99.318509448184884</c:v>
                </c:pt>
                <c:pt idx="2">
                  <c:v>98.637018896369767</c:v>
                </c:pt>
                <c:pt idx="3">
                  <c:v>97.955528344554651</c:v>
                </c:pt>
                <c:pt idx="4">
                  <c:v>101.1701346559079</c:v>
                </c:pt>
                <c:pt idx="5">
                  <c:v>107.59934727861437</c:v>
                </c:pt>
                <c:pt idx="6">
                  <c:v>108.86092408901679</c:v>
                </c:pt>
                <c:pt idx="7">
                  <c:v>111.38407770982167</c:v>
                </c:pt>
                <c:pt idx="8">
                  <c:v>112.34345822411815</c:v>
                </c:pt>
                <c:pt idx="9">
                  <c:v>114.26221925271112</c:v>
                </c:pt>
                <c:pt idx="10">
                  <c:v>116.11554409440468</c:v>
                </c:pt>
                <c:pt idx="11">
                  <c:v>133.41213958986481</c:v>
                </c:pt>
                <c:pt idx="12">
                  <c:v>131.39230097137278</c:v>
                </c:pt>
                <c:pt idx="13">
                  <c:v>137.22406466143516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4ED-4D71-BDB6-0476DD0E1D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9619456"/>
        <c:axId val="299620992"/>
      </c:lineChart>
      <c:catAx>
        <c:axId val="29961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620992"/>
        <c:crosses val="autoZero"/>
        <c:auto val="1"/>
        <c:lblAlgn val="ctr"/>
        <c:lblOffset val="100"/>
        <c:noMultiLvlLbl val="0"/>
      </c:catAx>
      <c:valAx>
        <c:axId val="299620992"/>
        <c:scaling>
          <c:orientation val="minMax"/>
          <c:max val="145"/>
          <c:min val="95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/>
                  <a:t>Inflation and Cash Increase Index  (2013</a:t>
                </a:r>
                <a:r>
                  <a:rPr lang="en-CA" baseline="0"/>
                  <a:t> is base year=100)</a:t>
                </a:r>
                <a:endParaRPr lang="en-CA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299619456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361165250383307E-2"/>
          <c:y val="0.86997302350951677"/>
          <c:w val="0.97763883474961666"/>
          <c:h val="0.1167216651832868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19877919550483E-2"/>
          <c:y val="5.4160512063023143E-2"/>
          <c:w val="0.90013091597873696"/>
          <c:h val="0.75200005680140425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Consumer Price Index</c:v>
                </c:pt>
              </c:strCache>
            </c:strRef>
          </c:tx>
          <c:spPr>
            <a:ln w="635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3ADE-4292-AE7D-F2620910B70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3ADE-4292-AE7D-F2620910B70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3ADE-4292-AE7D-F2620910B70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3ADE-4292-AE7D-F2620910B70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3ADE-4292-AE7D-F2620910B70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304-45C4-94FA-32C771B377D6}"/>
                </c:ext>
              </c:extLst>
            </c:dLbl>
            <c:dLbl>
              <c:idx val="6"/>
              <c:layout>
                <c:manualLayout>
                  <c:x val="7.3340667400072267E-3"/>
                  <c:y val="3.263156204332669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ADE-4292-AE7D-F2620910B707}"/>
                </c:ext>
              </c:extLst>
            </c:dLbl>
            <c:spPr>
              <a:solidFill>
                <a:schemeClr val="tx1"/>
              </a:solidFill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bg1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Sheet1!$A$3:$A$9</c:f>
              <c:strCache>
                <c:ptCount val="7"/>
                <c:pt idx="0">
                  <c:v>2020</c:v>
                </c:pt>
                <c:pt idx="1">
                  <c:v>2021*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Sheet1!$B$3:$B$9</c:f>
              <c:numCache>
                <c:formatCode>0.0</c:formatCode>
                <c:ptCount val="7"/>
                <c:pt idx="0">
                  <c:v>100</c:v>
                </c:pt>
                <c:pt idx="1">
                  <c:v>101.23456790123457</c:v>
                </c:pt>
                <c:pt idx="2">
                  <c:v>106.97167755991288</c:v>
                </c:pt>
                <c:pt idx="3">
                  <c:v>112.63616557734207</c:v>
                </c:pt>
                <c:pt idx="4">
                  <c:v>115.75889615105304</c:v>
                </c:pt>
                <c:pt idx="5">
                  <c:v>118.7363834422658</c:v>
                </c:pt>
                <c:pt idx="6">
                  <c:v>120.91503267973857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6-F18A-4904-BC20-157A56C73A7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Level 1: Chief Executives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3ADE-4292-AE7D-F2620910B70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3ADE-4292-AE7D-F2620910B70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3ADE-4292-AE7D-F2620910B70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3ADE-4292-AE7D-F2620910B70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E66-4FE8-88E4-74AC382BC17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04-45C4-94FA-32C771B377D6}"/>
                </c:ext>
              </c:extLst>
            </c:dLbl>
            <c:dLbl>
              <c:idx val="6"/>
              <c:layout>
                <c:manualLayout>
                  <c:x val="1.0756506958591149E-16"/>
                  <c:y val="-7.34210145974851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ADE-4292-AE7D-F2620910B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2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Sheet1!$A$3:$A$9</c:f>
              <c:strCache>
                <c:ptCount val="7"/>
                <c:pt idx="0">
                  <c:v>2020</c:v>
                </c:pt>
                <c:pt idx="1">
                  <c:v>2021*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Sheet1!$C$3:$C$9</c:f>
              <c:numCache>
                <c:formatCode>_-* #,##0.0_-;\-* #,##0.0_-;_-* "-"??_-;_-@_-</c:formatCode>
                <c:ptCount val="7"/>
                <c:pt idx="0">
                  <c:v>100</c:v>
                </c:pt>
                <c:pt idx="1">
                  <c:v>100.51401289058437</c:v>
                </c:pt>
                <c:pt idx="2">
                  <c:v>101.5420386717531</c:v>
                </c:pt>
                <c:pt idx="3">
                  <c:v>112.36312059163123</c:v>
                </c:pt>
                <c:pt idx="4">
                  <c:v>118.46017574409404</c:v>
                </c:pt>
                <c:pt idx="5">
                  <c:v>126.87495596332121</c:v>
                </c:pt>
                <c:pt idx="6">
                  <c:v>125.23114887303018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1-F18A-4904-BC20-157A56C73A7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Level 2: Senior Executives</c:v>
                </c:pt>
              </c:strCache>
            </c:strRef>
          </c:tx>
          <c:spPr>
            <a:ln w="31750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3ADE-4292-AE7D-F2620910B70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3ADE-4292-AE7D-F2620910B70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3ADE-4292-AE7D-F2620910B70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3ADE-4292-AE7D-F2620910B70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3ADE-4292-AE7D-F2620910B707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304-45C4-94FA-32C771B377D6}"/>
                </c:ext>
              </c:extLst>
            </c:dLbl>
            <c:dLbl>
              <c:idx val="6"/>
              <c:layout>
                <c:manualLayout>
                  <c:x val="4.4004400440044002E-3"/>
                  <c:y val="3.5350858880270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accent4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ADE-4292-AE7D-F2620910B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4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Sheet1!$A$3:$A$9</c:f>
              <c:strCache>
                <c:ptCount val="7"/>
                <c:pt idx="0">
                  <c:v>2020</c:v>
                </c:pt>
                <c:pt idx="1">
                  <c:v>2021*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Sheet1!$D$3:$D$9</c:f>
              <c:numCache>
                <c:formatCode>_-* #,##0.0_-;\-* #,##0.0_-;_-* "-"??_-;_-@_-</c:formatCode>
                <c:ptCount val="7"/>
                <c:pt idx="0">
                  <c:v>100</c:v>
                </c:pt>
                <c:pt idx="1">
                  <c:v>101.97517190456411</c:v>
                </c:pt>
                <c:pt idx="2">
                  <c:v>105.92551571369238</c:v>
                </c:pt>
                <c:pt idx="3">
                  <c:v>109.94122537718663</c:v>
                </c:pt>
                <c:pt idx="4">
                  <c:v>112.6688554419414</c:v>
                </c:pt>
                <c:pt idx="5">
                  <c:v>118.49350289749016</c:v>
                </c:pt>
                <c:pt idx="6">
                  <c:v>118.72293650397177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2-F18A-4904-BC20-157A56C73A7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Level 3: Senior Management</c:v>
                </c:pt>
              </c:strCache>
            </c:strRef>
          </c:tx>
          <c:spPr>
            <a:ln w="317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3ADE-4292-AE7D-F2620910B70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3ADE-4292-AE7D-F2620910B70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3ADE-4292-AE7D-F2620910B70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3ADE-4292-AE7D-F2620910B70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66-4FE8-88E4-74AC382BC17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04-45C4-94FA-32C771B377D6}"/>
                </c:ext>
              </c:extLst>
            </c:dLbl>
            <c:dLbl>
              <c:idx val="6"/>
              <c:layout>
                <c:manualLayout>
                  <c:x val="1.4668133480013593E-3"/>
                  <c:y val="-5.166663990193402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ADE-4292-AE7D-F2620910B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3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Sheet1!$A$3:$A$9</c:f>
              <c:strCache>
                <c:ptCount val="7"/>
                <c:pt idx="0">
                  <c:v>2020</c:v>
                </c:pt>
                <c:pt idx="1">
                  <c:v>2021*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Sheet1!$E$3:$E$9</c:f>
              <c:numCache>
                <c:formatCode>_-* #,##0.0_-;\-* #,##0.0_-;_-* "-"??_-;_-@_-</c:formatCode>
                <c:ptCount val="7"/>
                <c:pt idx="0">
                  <c:v>100</c:v>
                </c:pt>
                <c:pt idx="1">
                  <c:v>101.57912002296305</c:v>
                </c:pt>
                <c:pt idx="2">
                  <c:v>104.73736006888916</c:v>
                </c:pt>
                <c:pt idx="3">
                  <c:v>113.70960848259809</c:v>
                </c:pt>
                <c:pt idx="4">
                  <c:v>117.29610038135073</c:v>
                </c:pt>
                <c:pt idx="5">
                  <c:v>120.89432894574979</c:v>
                </c:pt>
                <c:pt idx="6">
                  <c:v>124.57609089210236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3-F18A-4904-BC20-157A56C73A7B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Level 4: Management/Supervisory Staff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ADE-4292-AE7D-F2620910B70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3ADE-4292-AE7D-F2620910B70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3ADE-4292-AE7D-F2620910B70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3ADE-4292-AE7D-F2620910B70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E66-4FE8-88E4-74AC382BC17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304-45C4-94FA-32C771B377D6}"/>
                </c:ext>
              </c:extLst>
            </c:dLbl>
            <c:dLbl>
              <c:idx val="6"/>
              <c:layout>
                <c:manualLayout>
                  <c:x val="2.9336266960029336E-3"/>
                  <c:y val="-1.35964841847194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3ADE-4292-AE7D-F2620910B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Sheet1!$A$3:$A$9</c:f>
              <c:strCache>
                <c:ptCount val="7"/>
                <c:pt idx="0">
                  <c:v>2020</c:v>
                </c:pt>
                <c:pt idx="1">
                  <c:v>2021*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Sheet1!$F$3:$F$9</c:f>
              <c:numCache>
                <c:formatCode>_-* #,##0.0_-;\-* #,##0.0_-;_-* "-"??_-;_-@_-</c:formatCode>
                <c:ptCount val="7"/>
                <c:pt idx="0">
                  <c:v>100</c:v>
                </c:pt>
                <c:pt idx="1">
                  <c:v>100.48400506245996</c:v>
                </c:pt>
                <c:pt idx="2">
                  <c:v>101.45201518737986</c:v>
                </c:pt>
                <c:pt idx="3">
                  <c:v>109.07799930573914</c:v>
                </c:pt>
                <c:pt idx="4">
                  <c:v>114.33745849683066</c:v>
                </c:pt>
                <c:pt idx="5">
                  <c:v>115.43520739669881</c:v>
                </c:pt>
                <c:pt idx="6">
                  <c:v>122.62227964348749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1A-F18A-4904-BC20-157A56C73A7B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Level 5: Functional &amp; Program Staff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ADE-4292-AE7D-F2620910B70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3ADE-4292-AE7D-F2620910B70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ADE-4292-AE7D-F2620910B70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ADE-4292-AE7D-F2620910B70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66-4FE8-88E4-74AC382BC17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304-45C4-94FA-32C771B377D6}"/>
                </c:ext>
              </c:extLst>
            </c:dLbl>
            <c:dLbl>
              <c:idx val="6"/>
              <c:layout>
                <c:manualLayout>
                  <c:x val="2.9336266960029336E-3"/>
                  <c:y val="1.903507785860724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>
                      <a:solidFill>
                        <a:schemeClr val="accent5"/>
                      </a:solidFill>
                    </a:defRPr>
                  </a:pPr>
                  <a:endParaRPr lang="en-US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ADE-4292-AE7D-F2620910B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b="1">
                    <a:solidFill>
                      <a:schemeClr val="accent5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Sheet1!$A$3:$A$9</c:f>
              <c:strCache>
                <c:ptCount val="7"/>
                <c:pt idx="0">
                  <c:v>2020</c:v>
                </c:pt>
                <c:pt idx="1">
                  <c:v>2021*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Sheet1!$G$3:$G$9</c:f>
              <c:numCache>
                <c:formatCode>_-* #,##0.0_-;\-* #,##0.0_-;_-* "-"??_-;_-@_-</c:formatCode>
                <c:ptCount val="7"/>
                <c:pt idx="0">
                  <c:v>100</c:v>
                </c:pt>
                <c:pt idx="1">
                  <c:v>102.45019847773045</c:v>
                </c:pt>
                <c:pt idx="2">
                  <c:v>107.3505954331913</c:v>
                </c:pt>
                <c:pt idx="3">
                  <c:v>104.45386878274377</c:v>
                </c:pt>
                <c:pt idx="4">
                  <c:v>117.46749699552059</c:v>
                </c:pt>
                <c:pt idx="5">
                  <c:v>118.37211843111548</c:v>
                </c:pt>
                <c:pt idx="6">
                  <c:v>122.56575285180959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21-F18A-4904-BC20-157A56C73A7B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Level 6: Support Staff</c:v>
                </c:pt>
              </c:strCache>
            </c:strRef>
          </c:tx>
          <c:spPr>
            <a:ln w="31750">
              <a:solidFill>
                <a:schemeClr val="accent6"/>
              </a:solidFill>
            </a:ln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ADE-4292-AE7D-F2620910B707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3ADE-4292-AE7D-F2620910B707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3ADE-4292-AE7D-F2620910B707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3ADE-4292-AE7D-F2620910B707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E66-4FE8-88E4-74AC382BC17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04-45C4-94FA-32C771B377D6}"/>
                </c:ext>
              </c:extLst>
            </c:dLbl>
            <c:dLbl>
              <c:idx val="6"/>
              <c:layout>
                <c:manualLayout>
                  <c:x val="1.4668133480013593E-3"/>
                  <c:y val="-3.807015571721453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3ADE-4292-AE7D-F2620910B70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>
                    <a:solidFill>
                      <a:schemeClr val="accent6"/>
                    </a:solidFill>
                  </a:defRPr>
                </a:pPr>
                <a:endParaRPr lang="en-US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Sheet1!$A$3:$A$9</c:f>
              <c:strCache>
                <c:ptCount val="7"/>
                <c:pt idx="0">
                  <c:v>2020</c:v>
                </c:pt>
                <c:pt idx="1">
                  <c:v>2021*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  <c:pt idx="6">
                  <c:v>2026</c:v>
                </c:pt>
              </c:strCache>
            </c:strRef>
          </c:cat>
          <c:val>
            <c:numRef>
              <c:f>Sheet1!$H$3:$H$9</c:f>
              <c:numCache>
                <c:formatCode>_-* #,##0.0_-;\-* #,##0.0_-;_-* "-"??_-;_-@_-</c:formatCode>
                <c:ptCount val="7"/>
                <c:pt idx="0">
                  <c:v>100</c:v>
                </c:pt>
                <c:pt idx="1">
                  <c:v>100.86132644272179</c:v>
                </c:pt>
                <c:pt idx="2">
                  <c:v>102.58397932816537</c:v>
                </c:pt>
                <c:pt idx="3">
                  <c:v>104.24788397216831</c:v>
                </c:pt>
                <c:pt idx="4">
                  <c:v>119.77667035806572</c:v>
                </c:pt>
                <c:pt idx="5">
                  <c:v>117.96327057954966</c:v>
                </c:pt>
                <c:pt idx="6">
                  <c:v>123.19899529889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74ED-4D71-BDB6-0476DD0E1DC5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299619456"/>
        <c:axId val="299620992"/>
      </c:lineChart>
      <c:catAx>
        <c:axId val="299619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9620992"/>
        <c:crosses val="autoZero"/>
        <c:auto val="1"/>
        <c:lblAlgn val="ctr"/>
        <c:lblOffset val="100"/>
        <c:noMultiLvlLbl val="0"/>
      </c:catAx>
      <c:valAx>
        <c:axId val="299620992"/>
        <c:scaling>
          <c:orientation val="minMax"/>
          <c:max val="130"/>
          <c:min val="95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CA" dirty="0"/>
                  <a:t>Inflation and Cash Increase Index  (2019</a:t>
                </a:r>
                <a:r>
                  <a:rPr lang="en-CA" baseline="0" dirty="0"/>
                  <a:t> is base year=100)</a:t>
                </a:r>
                <a:endParaRPr lang="en-CA" dirty="0"/>
              </a:p>
            </c:rich>
          </c:tx>
          <c:overlay val="0"/>
        </c:title>
        <c:numFmt formatCode="#,##0" sourceLinked="0"/>
        <c:majorTickMark val="out"/>
        <c:minorTickMark val="none"/>
        <c:tickLblPos val="nextTo"/>
        <c:crossAx val="29961945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2.2361165250383307E-2"/>
          <c:y val="0.86997302350951677"/>
          <c:w val="0.97763883474961666"/>
          <c:h val="0.11672166518328686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2026 (February)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Level 1: Chief Executives</c:v>
                </c:pt>
                <c:pt idx="1">
                  <c:v>Level 2: Senior Executives</c:v>
                </c:pt>
                <c:pt idx="2">
                  <c:v>Level 3: Senior Management</c:v>
                </c:pt>
                <c:pt idx="3">
                  <c:v>Level 4: Management/
Supervisory Staff</c:v>
                </c:pt>
                <c:pt idx="4">
                  <c:v>Level 5: Functional &amp; 
Program Staff</c:v>
                </c:pt>
                <c:pt idx="5">
                  <c:v>Level 6: Support Staff</c:v>
                </c:pt>
              </c:strCache>
            </c:strRef>
          </c:cat>
          <c:val>
            <c:numRef>
              <c:f>Sheet1!$B$2:$B$7</c:f>
              <c:numCache>
                <c:formatCode>0.0%</c:formatCode>
                <c:ptCount val="6"/>
                <c:pt idx="0">
                  <c:v>3.2000000000000001E-2</c:v>
                </c:pt>
                <c:pt idx="1">
                  <c:v>3.5000000000000003E-2</c:v>
                </c:pt>
                <c:pt idx="2">
                  <c:v>3.5000000000000003E-2</c:v>
                </c:pt>
                <c:pt idx="3">
                  <c:v>2.8000000000000001E-2</c:v>
                </c:pt>
                <c:pt idx="4">
                  <c:v>2.3E-2</c:v>
                </c:pt>
                <c:pt idx="5">
                  <c:v>2.9000000000000001E-2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8D-4DCE-9916-7F5FD98593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2025 (March)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Level 1: Chief Executives</c:v>
                </c:pt>
                <c:pt idx="1">
                  <c:v>Level 2: Senior Executives</c:v>
                </c:pt>
                <c:pt idx="2">
                  <c:v>Level 3: Senior Management</c:v>
                </c:pt>
                <c:pt idx="3">
                  <c:v>Level 4: Management/
Supervisory Staff</c:v>
                </c:pt>
                <c:pt idx="4">
                  <c:v>Level 5: Functional &amp; 
Program Staff</c:v>
                </c:pt>
                <c:pt idx="5">
                  <c:v>Level 6: Support Staff</c:v>
                </c:pt>
              </c:strCache>
            </c:strRef>
          </c:cat>
          <c:val>
            <c:numRef>
              <c:f>Sheet1!$C$2:$C$7</c:f>
              <c:numCache>
                <c:formatCode>0.0%</c:formatCode>
                <c:ptCount val="6"/>
                <c:pt idx="0">
                  <c:v>3.4000000000000002E-2</c:v>
                </c:pt>
                <c:pt idx="1">
                  <c:v>3.3000000000000002E-2</c:v>
                </c:pt>
                <c:pt idx="2">
                  <c:v>3.3000000000000002E-2</c:v>
                </c:pt>
                <c:pt idx="3">
                  <c:v>3.1E-2</c:v>
                </c:pt>
                <c:pt idx="4">
                  <c:v>2.7E-2</c:v>
                </c:pt>
                <c:pt idx="5">
                  <c:v>2.7E-2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8D-4DCE-9916-7F5FD98593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78206735"/>
        <c:axId val="78216303"/>
      </c:barChart>
      <c:catAx>
        <c:axId val="78206735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216303"/>
        <c:crosses val="autoZero"/>
        <c:auto val="1"/>
        <c:lblAlgn val="ctr"/>
        <c:lblOffset val="100"/>
        <c:noMultiLvlLbl val="0"/>
      </c:catAx>
      <c:valAx>
        <c:axId val="7821630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crossAx val="78206735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118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3">
      <cs:styleClr val="auto"/>
    </cs:fillRef>
    <cs:effectRef idx="2">
      <a:schemeClr val="dk1"/>
    </cs:effectRef>
    <cs:fontRef idx="minor">
      <a:schemeClr val="tx1"/>
    </cs:fontRef>
  </cs:dataPoint>
  <cs:dataPoint3D>
    <cs:lnRef idx="0"/>
    <cs:fillRef idx="3">
      <cs:styleClr val="auto"/>
    </cs:fillRef>
    <cs:effectRef idx="2">
      <a:schemeClr val="dk1"/>
    </cs:effectRef>
    <cs:fontRef idx="minor">
      <a:schemeClr val="tx1"/>
    </cs:fontRef>
  </cs:dataPoint3D>
  <cs:dataPointLine>
    <cs:lnRef idx="1">
      <cs:styleClr val="auto"/>
    </cs:lnRef>
    <cs:lineWidthScale>5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3">
      <cs:styleClr val="auto"/>
    </cs:fillRef>
    <cs:effectRef idx="2">
      <a:schemeClr val="dk1"/>
    </cs:effectRef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0"/>
    <cs:fillRef idx="3">
      <a:schemeClr val="dk1">
        <a:tint val="95000"/>
      </a:schemeClr>
    </cs:fillRef>
    <cs:effectRef idx="2">
      <a:schemeClr val="dk1"/>
    </cs:effectRef>
    <cs:fontRef idx="minor">
      <a:schemeClr val="tx1"/>
    </cs:fontRef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0"/>
    <cs:fillRef idx="3">
      <a:schemeClr val="dk1">
        <a:tint val="5000"/>
      </a:schemeClr>
    </cs:fillRef>
    <cs:effectRef idx="2">
      <a:schemeClr val="dk1"/>
    </cs:effectRef>
    <cs:fontRef idx="minor">
      <a:schemeClr val="tx1"/>
    </cs:fontRef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A8D0D4-9C60-4A63-AA06-52EDC2B285CE}" type="doc">
      <dgm:prSet loTypeId="urn:microsoft.com/office/officeart/2005/8/layout/vList2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CA"/>
        </a:p>
      </dgm:t>
    </dgm:pt>
    <dgm:pt modelId="{AA543AB7-9BD9-4DFE-83C8-7EFF533F3426}">
      <dgm:prSet phldrT="[Text]"/>
      <dgm:spPr/>
      <dgm:t>
        <a:bodyPr/>
        <a:lstStyle/>
        <a:p>
          <a:r>
            <a:rPr lang="en-US" b="1"/>
            <a:t>About The Portage Group</a:t>
          </a:r>
          <a:endParaRPr lang="en-CA" b="1"/>
        </a:p>
      </dgm:t>
    </dgm:pt>
    <dgm:pt modelId="{A47B636E-E102-4B2F-BD4F-6F64D4828BD9}" type="parTrans" cxnId="{DAAD536A-0E09-47E6-8814-106D85719A05}">
      <dgm:prSet/>
      <dgm:spPr/>
      <dgm:t>
        <a:bodyPr/>
        <a:lstStyle/>
        <a:p>
          <a:endParaRPr lang="en-CA" b="1"/>
        </a:p>
      </dgm:t>
    </dgm:pt>
    <dgm:pt modelId="{B76810D1-8C06-4F27-90B6-03F5E9B5706E}" type="sibTrans" cxnId="{DAAD536A-0E09-47E6-8814-106D85719A05}">
      <dgm:prSet/>
      <dgm:spPr/>
      <dgm:t>
        <a:bodyPr/>
        <a:lstStyle/>
        <a:p>
          <a:endParaRPr lang="en-CA" b="1"/>
        </a:p>
      </dgm:t>
    </dgm:pt>
    <dgm:pt modelId="{F59678E6-0F4A-4575-9D67-FBA1FB2759CC}">
      <dgm:prSet/>
      <dgm:spPr/>
      <dgm:t>
        <a:bodyPr/>
        <a:lstStyle/>
        <a:p>
          <a:r>
            <a:rPr lang="en-US" b="1"/>
            <a:t>Study Overview</a:t>
          </a:r>
        </a:p>
      </dgm:t>
    </dgm:pt>
    <dgm:pt modelId="{7CD9CF2C-95DE-4D77-9792-5C2758E48114}" type="parTrans" cxnId="{EA663017-FD38-4DB9-A8F0-C93C69301082}">
      <dgm:prSet/>
      <dgm:spPr/>
      <dgm:t>
        <a:bodyPr/>
        <a:lstStyle/>
        <a:p>
          <a:endParaRPr lang="en-CA" b="1"/>
        </a:p>
      </dgm:t>
    </dgm:pt>
    <dgm:pt modelId="{BB0143A0-2AE2-459F-BDF8-3E98466AC129}" type="sibTrans" cxnId="{EA663017-FD38-4DB9-A8F0-C93C69301082}">
      <dgm:prSet/>
      <dgm:spPr/>
      <dgm:t>
        <a:bodyPr/>
        <a:lstStyle/>
        <a:p>
          <a:endParaRPr lang="en-CA" b="1"/>
        </a:p>
      </dgm:t>
    </dgm:pt>
    <dgm:pt modelId="{5006A5DE-1E41-4F5A-9495-B71195200184}">
      <dgm:prSet/>
      <dgm:spPr/>
      <dgm:t>
        <a:bodyPr/>
        <a:lstStyle/>
        <a:p>
          <a:r>
            <a:rPr lang="en-US" b="1"/>
            <a:t>Who Participated?</a:t>
          </a:r>
        </a:p>
      </dgm:t>
    </dgm:pt>
    <dgm:pt modelId="{8D451058-D56C-4A87-89A1-AF8F98A3B75E}" type="parTrans" cxnId="{BCECA907-4C41-418F-8488-1F8DD9753847}">
      <dgm:prSet/>
      <dgm:spPr/>
      <dgm:t>
        <a:bodyPr/>
        <a:lstStyle/>
        <a:p>
          <a:endParaRPr lang="en-CA" b="1"/>
        </a:p>
      </dgm:t>
    </dgm:pt>
    <dgm:pt modelId="{2332CC05-3D1D-4DEF-AA3B-5D94CA261BAD}" type="sibTrans" cxnId="{BCECA907-4C41-418F-8488-1F8DD9753847}">
      <dgm:prSet/>
      <dgm:spPr/>
      <dgm:t>
        <a:bodyPr/>
        <a:lstStyle/>
        <a:p>
          <a:endParaRPr lang="en-CA" b="1"/>
        </a:p>
      </dgm:t>
    </dgm:pt>
    <dgm:pt modelId="{9B477386-B2EA-49B2-AA02-F973F9DE7FA8}">
      <dgm:prSet/>
      <dgm:spPr/>
      <dgm:t>
        <a:bodyPr/>
        <a:lstStyle/>
        <a:p>
          <a:r>
            <a:rPr lang="en-US" b="1"/>
            <a:t>Study Highlights</a:t>
          </a:r>
        </a:p>
      </dgm:t>
    </dgm:pt>
    <dgm:pt modelId="{3C26D16A-FD00-41A2-BF19-EE164D1ECD8B}" type="parTrans" cxnId="{ED0ADD84-B0EE-4704-A3B7-2FEED98CB47E}">
      <dgm:prSet/>
      <dgm:spPr/>
      <dgm:t>
        <a:bodyPr/>
        <a:lstStyle/>
        <a:p>
          <a:endParaRPr lang="en-CA" b="1"/>
        </a:p>
      </dgm:t>
    </dgm:pt>
    <dgm:pt modelId="{C475CF6F-AB4D-4496-AEEE-A254D9581621}" type="sibTrans" cxnId="{ED0ADD84-B0EE-4704-A3B7-2FEED98CB47E}">
      <dgm:prSet/>
      <dgm:spPr/>
      <dgm:t>
        <a:bodyPr/>
        <a:lstStyle/>
        <a:p>
          <a:endParaRPr lang="en-CA" b="1"/>
        </a:p>
      </dgm:t>
    </dgm:pt>
    <dgm:pt modelId="{D8A2B131-9EC2-4D17-89FB-1383BC2116D4}">
      <dgm:prSet/>
      <dgm:spPr/>
      <dgm:t>
        <a:bodyPr/>
        <a:lstStyle/>
        <a:p>
          <a:r>
            <a:rPr lang="en-US" b="1"/>
            <a:t>How to Use the Compensation Benchmarks</a:t>
          </a:r>
        </a:p>
      </dgm:t>
    </dgm:pt>
    <dgm:pt modelId="{4F8E55DB-B0C3-4CCE-85A1-A5140481D057}" type="parTrans" cxnId="{98DE18B7-3EB8-487D-B87A-8BD3DFD861A8}">
      <dgm:prSet/>
      <dgm:spPr/>
      <dgm:t>
        <a:bodyPr/>
        <a:lstStyle/>
        <a:p>
          <a:endParaRPr lang="en-CA" b="1"/>
        </a:p>
      </dgm:t>
    </dgm:pt>
    <dgm:pt modelId="{13BB0603-6F7D-49CF-BBD4-9679051B112D}" type="sibTrans" cxnId="{98DE18B7-3EB8-487D-B87A-8BD3DFD861A8}">
      <dgm:prSet/>
      <dgm:spPr/>
      <dgm:t>
        <a:bodyPr/>
        <a:lstStyle/>
        <a:p>
          <a:endParaRPr lang="en-CA" b="1"/>
        </a:p>
      </dgm:t>
    </dgm:pt>
    <dgm:pt modelId="{E1C7A95F-58AF-4F32-908B-D1469956965C}">
      <dgm:prSet/>
      <dgm:spPr/>
      <dgm:t>
        <a:bodyPr/>
        <a:lstStyle/>
        <a:p>
          <a:r>
            <a:rPr lang="en-US" b="1" dirty="0"/>
            <a:t>Making the Case in 2026!</a:t>
          </a:r>
        </a:p>
      </dgm:t>
    </dgm:pt>
    <dgm:pt modelId="{4848EA58-A795-4890-9A90-D82466BC0D50}" type="parTrans" cxnId="{40568DD8-6578-4747-9AFC-E7E67ADC9BA5}">
      <dgm:prSet/>
      <dgm:spPr/>
      <dgm:t>
        <a:bodyPr/>
        <a:lstStyle/>
        <a:p>
          <a:endParaRPr lang="en-CA" b="1"/>
        </a:p>
      </dgm:t>
    </dgm:pt>
    <dgm:pt modelId="{340967AA-CD45-4038-9CEA-124FEC10DD54}" type="sibTrans" cxnId="{40568DD8-6578-4747-9AFC-E7E67ADC9BA5}">
      <dgm:prSet/>
      <dgm:spPr/>
      <dgm:t>
        <a:bodyPr/>
        <a:lstStyle/>
        <a:p>
          <a:endParaRPr lang="en-CA" b="1"/>
        </a:p>
      </dgm:t>
    </dgm:pt>
    <dgm:pt modelId="{8A3A8B23-918E-4F04-9659-278BE5E653E1}">
      <dgm:prSet/>
      <dgm:spPr/>
      <dgm:t>
        <a:bodyPr/>
        <a:lstStyle/>
        <a:p>
          <a:r>
            <a:rPr lang="en-US" b="1"/>
            <a:t>Q &amp; A</a:t>
          </a:r>
        </a:p>
      </dgm:t>
    </dgm:pt>
    <dgm:pt modelId="{3BBE45BB-7D9A-4D0E-8F74-FF0F740D9E89}" type="parTrans" cxnId="{524AF398-7B7A-44E5-BF97-4FF2C21506EE}">
      <dgm:prSet/>
      <dgm:spPr/>
      <dgm:t>
        <a:bodyPr/>
        <a:lstStyle/>
        <a:p>
          <a:endParaRPr lang="en-CA" b="1"/>
        </a:p>
      </dgm:t>
    </dgm:pt>
    <dgm:pt modelId="{D8BBAFE3-B08F-47C3-A6C0-9C50FE9FED16}" type="sibTrans" cxnId="{524AF398-7B7A-44E5-BF97-4FF2C21506EE}">
      <dgm:prSet/>
      <dgm:spPr/>
      <dgm:t>
        <a:bodyPr/>
        <a:lstStyle/>
        <a:p>
          <a:endParaRPr lang="en-CA" b="1"/>
        </a:p>
      </dgm:t>
    </dgm:pt>
    <dgm:pt modelId="{0355FE8E-8FE3-4883-B4F0-66423CF858F6}" type="pres">
      <dgm:prSet presAssocID="{C5A8D0D4-9C60-4A63-AA06-52EDC2B285CE}" presName="linear" presStyleCnt="0">
        <dgm:presLayoutVars>
          <dgm:animLvl val="lvl"/>
          <dgm:resizeHandles val="exact"/>
        </dgm:presLayoutVars>
      </dgm:prSet>
      <dgm:spPr/>
    </dgm:pt>
    <dgm:pt modelId="{A3B71511-9EB9-4A45-B123-56A64AA726B3}" type="pres">
      <dgm:prSet presAssocID="{AA543AB7-9BD9-4DFE-83C8-7EFF533F3426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5A7D5390-9624-4619-88FE-B9F44616221D}" type="pres">
      <dgm:prSet presAssocID="{B76810D1-8C06-4F27-90B6-03F5E9B5706E}" presName="spacer" presStyleCnt="0"/>
      <dgm:spPr/>
    </dgm:pt>
    <dgm:pt modelId="{7A2792AB-7EED-4BED-8680-096902333C83}" type="pres">
      <dgm:prSet presAssocID="{F59678E6-0F4A-4575-9D67-FBA1FB2759CC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85BA47C4-1BE8-492F-9E2E-FFFFFC2DB96A}" type="pres">
      <dgm:prSet presAssocID="{BB0143A0-2AE2-459F-BDF8-3E98466AC129}" presName="spacer" presStyleCnt="0"/>
      <dgm:spPr/>
    </dgm:pt>
    <dgm:pt modelId="{B479A6BF-DCED-4869-9852-B0BCF64CC979}" type="pres">
      <dgm:prSet presAssocID="{5006A5DE-1E41-4F5A-9495-B71195200184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2287C35-3EA4-4BBB-AB5F-FC17DBD446A3}" type="pres">
      <dgm:prSet presAssocID="{2332CC05-3D1D-4DEF-AA3B-5D94CA261BAD}" presName="spacer" presStyleCnt="0"/>
      <dgm:spPr/>
    </dgm:pt>
    <dgm:pt modelId="{E8CE4877-F8DD-4EBC-B49D-99301A9B9B3A}" type="pres">
      <dgm:prSet presAssocID="{9B477386-B2EA-49B2-AA02-F973F9DE7FA8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7D505399-A016-4AE6-9944-767A015B95A4}" type="pres">
      <dgm:prSet presAssocID="{C475CF6F-AB4D-4496-AEEE-A254D9581621}" presName="spacer" presStyleCnt="0"/>
      <dgm:spPr/>
    </dgm:pt>
    <dgm:pt modelId="{805D7613-227A-4999-BF16-4B0DC43E8944}" type="pres">
      <dgm:prSet presAssocID="{D8A2B131-9EC2-4D17-89FB-1383BC2116D4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B847F1E3-D9F0-4CA6-9A0C-4AB60A29CF2F}" type="pres">
      <dgm:prSet presAssocID="{13BB0603-6F7D-49CF-BBD4-9679051B112D}" presName="spacer" presStyleCnt="0"/>
      <dgm:spPr/>
    </dgm:pt>
    <dgm:pt modelId="{EE560A2F-DAEB-43E5-979C-280DDF6FD59E}" type="pres">
      <dgm:prSet presAssocID="{E1C7A95F-58AF-4F32-908B-D1469956965C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0D2B115-C4EE-41DD-9102-AB010FE41FF6}" type="pres">
      <dgm:prSet presAssocID="{340967AA-CD45-4038-9CEA-124FEC10DD54}" presName="spacer" presStyleCnt="0"/>
      <dgm:spPr/>
    </dgm:pt>
    <dgm:pt modelId="{14D93772-4D32-4D1F-9A4F-7E648D4689E4}" type="pres">
      <dgm:prSet presAssocID="{8A3A8B23-918E-4F04-9659-278BE5E653E1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BCECA907-4C41-418F-8488-1F8DD9753847}" srcId="{C5A8D0D4-9C60-4A63-AA06-52EDC2B285CE}" destId="{5006A5DE-1E41-4F5A-9495-B71195200184}" srcOrd="2" destOrd="0" parTransId="{8D451058-D56C-4A87-89A1-AF8F98A3B75E}" sibTransId="{2332CC05-3D1D-4DEF-AA3B-5D94CA261BAD}"/>
    <dgm:cxn modelId="{EA663017-FD38-4DB9-A8F0-C93C69301082}" srcId="{C5A8D0D4-9C60-4A63-AA06-52EDC2B285CE}" destId="{F59678E6-0F4A-4575-9D67-FBA1FB2759CC}" srcOrd="1" destOrd="0" parTransId="{7CD9CF2C-95DE-4D77-9792-5C2758E48114}" sibTransId="{BB0143A0-2AE2-459F-BDF8-3E98466AC129}"/>
    <dgm:cxn modelId="{8A9E3365-A5D3-4931-AA26-5A2240A25BC2}" type="presOf" srcId="{5006A5DE-1E41-4F5A-9495-B71195200184}" destId="{B479A6BF-DCED-4869-9852-B0BCF64CC979}" srcOrd="0" destOrd="0" presId="urn:microsoft.com/office/officeart/2005/8/layout/vList2"/>
    <dgm:cxn modelId="{B0A65148-B900-4003-8BB5-DAA2FD3227B2}" type="presOf" srcId="{C5A8D0D4-9C60-4A63-AA06-52EDC2B285CE}" destId="{0355FE8E-8FE3-4883-B4F0-66423CF858F6}" srcOrd="0" destOrd="0" presId="urn:microsoft.com/office/officeart/2005/8/layout/vList2"/>
    <dgm:cxn modelId="{DAAD536A-0E09-47E6-8814-106D85719A05}" srcId="{C5A8D0D4-9C60-4A63-AA06-52EDC2B285CE}" destId="{AA543AB7-9BD9-4DFE-83C8-7EFF533F3426}" srcOrd="0" destOrd="0" parTransId="{A47B636E-E102-4B2F-BD4F-6F64D4828BD9}" sibTransId="{B76810D1-8C06-4F27-90B6-03F5E9B5706E}"/>
    <dgm:cxn modelId="{4FCADB6E-703C-40CB-953E-A9C2606E393B}" type="presOf" srcId="{D8A2B131-9EC2-4D17-89FB-1383BC2116D4}" destId="{805D7613-227A-4999-BF16-4B0DC43E8944}" srcOrd="0" destOrd="0" presId="urn:microsoft.com/office/officeart/2005/8/layout/vList2"/>
    <dgm:cxn modelId="{ED0ADD84-B0EE-4704-A3B7-2FEED98CB47E}" srcId="{C5A8D0D4-9C60-4A63-AA06-52EDC2B285CE}" destId="{9B477386-B2EA-49B2-AA02-F973F9DE7FA8}" srcOrd="3" destOrd="0" parTransId="{3C26D16A-FD00-41A2-BF19-EE164D1ECD8B}" sibTransId="{C475CF6F-AB4D-4496-AEEE-A254D9581621}"/>
    <dgm:cxn modelId="{524AF398-7B7A-44E5-BF97-4FF2C21506EE}" srcId="{C5A8D0D4-9C60-4A63-AA06-52EDC2B285CE}" destId="{8A3A8B23-918E-4F04-9659-278BE5E653E1}" srcOrd="6" destOrd="0" parTransId="{3BBE45BB-7D9A-4D0E-8F74-FF0F740D9E89}" sibTransId="{D8BBAFE3-B08F-47C3-A6C0-9C50FE9FED16}"/>
    <dgm:cxn modelId="{671AB9A7-37DC-419F-A218-645F9ED9FEAE}" type="presOf" srcId="{E1C7A95F-58AF-4F32-908B-D1469956965C}" destId="{EE560A2F-DAEB-43E5-979C-280DDF6FD59E}" srcOrd="0" destOrd="0" presId="urn:microsoft.com/office/officeart/2005/8/layout/vList2"/>
    <dgm:cxn modelId="{F417D3B0-6FAA-43F2-8D90-557671552EF1}" type="presOf" srcId="{8A3A8B23-918E-4F04-9659-278BE5E653E1}" destId="{14D93772-4D32-4D1F-9A4F-7E648D4689E4}" srcOrd="0" destOrd="0" presId="urn:microsoft.com/office/officeart/2005/8/layout/vList2"/>
    <dgm:cxn modelId="{98DE18B7-3EB8-487D-B87A-8BD3DFD861A8}" srcId="{C5A8D0D4-9C60-4A63-AA06-52EDC2B285CE}" destId="{D8A2B131-9EC2-4D17-89FB-1383BC2116D4}" srcOrd="4" destOrd="0" parTransId="{4F8E55DB-B0C3-4CCE-85A1-A5140481D057}" sibTransId="{13BB0603-6F7D-49CF-BBD4-9679051B112D}"/>
    <dgm:cxn modelId="{40568DD8-6578-4747-9AFC-E7E67ADC9BA5}" srcId="{C5A8D0D4-9C60-4A63-AA06-52EDC2B285CE}" destId="{E1C7A95F-58AF-4F32-908B-D1469956965C}" srcOrd="5" destOrd="0" parTransId="{4848EA58-A795-4890-9A90-D82466BC0D50}" sibTransId="{340967AA-CD45-4038-9CEA-124FEC10DD54}"/>
    <dgm:cxn modelId="{848FDAED-6298-4BF6-B21F-C661303D11EE}" type="presOf" srcId="{AA543AB7-9BD9-4DFE-83C8-7EFF533F3426}" destId="{A3B71511-9EB9-4A45-B123-56A64AA726B3}" srcOrd="0" destOrd="0" presId="urn:microsoft.com/office/officeart/2005/8/layout/vList2"/>
    <dgm:cxn modelId="{E18F31F7-B228-4388-B75B-CA329057E034}" type="presOf" srcId="{9B477386-B2EA-49B2-AA02-F973F9DE7FA8}" destId="{E8CE4877-F8DD-4EBC-B49D-99301A9B9B3A}" srcOrd="0" destOrd="0" presId="urn:microsoft.com/office/officeart/2005/8/layout/vList2"/>
    <dgm:cxn modelId="{DC0D83F9-31F9-45CF-BF3A-85FEFD6AFDD1}" type="presOf" srcId="{F59678E6-0F4A-4575-9D67-FBA1FB2759CC}" destId="{7A2792AB-7EED-4BED-8680-096902333C83}" srcOrd="0" destOrd="0" presId="urn:microsoft.com/office/officeart/2005/8/layout/vList2"/>
    <dgm:cxn modelId="{C6D762C3-3BE4-4A65-9925-B4964517F099}" type="presParOf" srcId="{0355FE8E-8FE3-4883-B4F0-66423CF858F6}" destId="{A3B71511-9EB9-4A45-B123-56A64AA726B3}" srcOrd="0" destOrd="0" presId="urn:microsoft.com/office/officeart/2005/8/layout/vList2"/>
    <dgm:cxn modelId="{71816391-A504-497A-8D72-55F0000BBB56}" type="presParOf" srcId="{0355FE8E-8FE3-4883-B4F0-66423CF858F6}" destId="{5A7D5390-9624-4619-88FE-B9F44616221D}" srcOrd="1" destOrd="0" presId="urn:microsoft.com/office/officeart/2005/8/layout/vList2"/>
    <dgm:cxn modelId="{A00AD118-6F7B-441F-90A6-F02736C49CE1}" type="presParOf" srcId="{0355FE8E-8FE3-4883-B4F0-66423CF858F6}" destId="{7A2792AB-7EED-4BED-8680-096902333C83}" srcOrd="2" destOrd="0" presId="urn:microsoft.com/office/officeart/2005/8/layout/vList2"/>
    <dgm:cxn modelId="{2CFDB6D7-6229-4CC4-97D9-E5EF147CF6E1}" type="presParOf" srcId="{0355FE8E-8FE3-4883-B4F0-66423CF858F6}" destId="{85BA47C4-1BE8-492F-9E2E-FFFFFC2DB96A}" srcOrd="3" destOrd="0" presId="urn:microsoft.com/office/officeart/2005/8/layout/vList2"/>
    <dgm:cxn modelId="{7017B59D-ADBD-47A6-B97A-B50BA7D6D989}" type="presParOf" srcId="{0355FE8E-8FE3-4883-B4F0-66423CF858F6}" destId="{B479A6BF-DCED-4869-9852-B0BCF64CC979}" srcOrd="4" destOrd="0" presId="urn:microsoft.com/office/officeart/2005/8/layout/vList2"/>
    <dgm:cxn modelId="{96E9A1D4-070B-415C-B7AB-5CBC2236F06E}" type="presParOf" srcId="{0355FE8E-8FE3-4883-B4F0-66423CF858F6}" destId="{42287C35-3EA4-4BBB-AB5F-FC17DBD446A3}" srcOrd="5" destOrd="0" presId="urn:microsoft.com/office/officeart/2005/8/layout/vList2"/>
    <dgm:cxn modelId="{DEB98A54-3C4E-4020-9CE9-32333A556C55}" type="presParOf" srcId="{0355FE8E-8FE3-4883-B4F0-66423CF858F6}" destId="{E8CE4877-F8DD-4EBC-B49D-99301A9B9B3A}" srcOrd="6" destOrd="0" presId="urn:microsoft.com/office/officeart/2005/8/layout/vList2"/>
    <dgm:cxn modelId="{32891091-A611-40BA-8D2C-28C5D26E00E9}" type="presParOf" srcId="{0355FE8E-8FE3-4883-B4F0-66423CF858F6}" destId="{7D505399-A016-4AE6-9944-767A015B95A4}" srcOrd="7" destOrd="0" presId="urn:microsoft.com/office/officeart/2005/8/layout/vList2"/>
    <dgm:cxn modelId="{A8462C8B-F4D4-4A6C-8069-F4F4EF28C98B}" type="presParOf" srcId="{0355FE8E-8FE3-4883-B4F0-66423CF858F6}" destId="{805D7613-227A-4999-BF16-4B0DC43E8944}" srcOrd="8" destOrd="0" presId="urn:microsoft.com/office/officeart/2005/8/layout/vList2"/>
    <dgm:cxn modelId="{C8B269B0-E862-4B67-9B40-52FB11FCC509}" type="presParOf" srcId="{0355FE8E-8FE3-4883-B4F0-66423CF858F6}" destId="{B847F1E3-D9F0-4CA6-9A0C-4AB60A29CF2F}" srcOrd="9" destOrd="0" presId="urn:microsoft.com/office/officeart/2005/8/layout/vList2"/>
    <dgm:cxn modelId="{79865448-F54E-44F5-9EB0-D8FC30954CF6}" type="presParOf" srcId="{0355FE8E-8FE3-4883-B4F0-66423CF858F6}" destId="{EE560A2F-DAEB-43E5-979C-280DDF6FD59E}" srcOrd="10" destOrd="0" presId="urn:microsoft.com/office/officeart/2005/8/layout/vList2"/>
    <dgm:cxn modelId="{BA34380B-6923-4494-B7E9-705EF5772289}" type="presParOf" srcId="{0355FE8E-8FE3-4883-B4F0-66423CF858F6}" destId="{30D2B115-C4EE-41DD-9102-AB010FE41FF6}" srcOrd="11" destOrd="0" presId="urn:microsoft.com/office/officeart/2005/8/layout/vList2"/>
    <dgm:cxn modelId="{91C1BC68-1225-448B-B57D-BDAC38CFC742}" type="presParOf" srcId="{0355FE8E-8FE3-4883-B4F0-66423CF858F6}" destId="{14D93772-4D32-4D1F-9A4F-7E648D4689E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EC6A3F-1F20-492D-851E-2CEA170E5BB4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A66C877-99A9-49D9-AED2-100F1337D80E}">
      <dgm:prSet/>
      <dgm:spPr/>
      <dgm:t>
        <a:bodyPr/>
        <a:lstStyle/>
        <a:p>
          <a:r>
            <a:rPr lang="en-US" dirty="0"/>
            <a:t>Compensation figures are as of February 2026.</a:t>
          </a:r>
        </a:p>
      </dgm:t>
    </dgm:pt>
    <dgm:pt modelId="{75895995-DB06-4594-A48A-EBE59AA7BBAA}" type="parTrans" cxnId="{99BB8E45-9939-4603-9AAD-DA81879ACAFF}">
      <dgm:prSet/>
      <dgm:spPr/>
      <dgm:t>
        <a:bodyPr/>
        <a:lstStyle/>
        <a:p>
          <a:endParaRPr lang="en-US"/>
        </a:p>
      </dgm:t>
    </dgm:pt>
    <dgm:pt modelId="{67EC5810-A8EC-455D-8820-339BB69B8AC9}" type="sibTrans" cxnId="{99BB8E45-9939-4603-9AAD-DA81879ACAFF}">
      <dgm:prSet/>
      <dgm:spPr/>
      <dgm:t>
        <a:bodyPr/>
        <a:lstStyle/>
        <a:p>
          <a:endParaRPr lang="en-US"/>
        </a:p>
      </dgm:t>
    </dgm:pt>
    <dgm:pt modelId="{13B09B1A-97B1-41A8-96E9-23D0868C41F9}">
      <dgm:prSet/>
      <dgm:spPr/>
      <dgm:t>
        <a:bodyPr/>
        <a:lstStyle/>
        <a:p>
          <a:r>
            <a:rPr lang="en-US"/>
            <a:t>Results are based on survey responses and are only as accurate as the data provided by survey participants. </a:t>
          </a:r>
        </a:p>
      </dgm:t>
    </dgm:pt>
    <dgm:pt modelId="{C82B7050-5777-4875-8C25-A2C1FB069768}" type="parTrans" cxnId="{1A812055-8685-49AB-B6AD-C787F15BEBD1}">
      <dgm:prSet/>
      <dgm:spPr/>
      <dgm:t>
        <a:bodyPr/>
        <a:lstStyle/>
        <a:p>
          <a:endParaRPr lang="en-US"/>
        </a:p>
      </dgm:t>
    </dgm:pt>
    <dgm:pt modelId="{C2F5271C-42C9-41DB-A5C3-30D4B4575C2A}" type="sibTrans" cxnId="{1A812055-8685-49AB-B6AD-C787F15BEBD1}">
      <dgm:prSet/>
      <dgm:spPr/>
      <dgm:t>
        <a:bodyPr/>
        <a:lstStyle/>
        <a:p>
          <a:endParaRPr lang="en-US"/>
        </a:p>
      </dgm:t>
    </dgm:pt>
    <dgm:pt modelId="{71D1D6E1-470C-4312-9F94-B608F8C0A99C}">
      <dgm:prSet/>
      <dgm:spPr/>
      <dgm:t>
        <a:bodyPr/>
        <a:lstStyle/>
        <a:p>
          <a:r>
            <a:rPr lang="en-US"/>
            <a:t>Survey was not random.  Accordingly, it may or may not be an accurate representation of the total of the nonprofit sector in Canada.</a:t>
          </a:r>
        </a:p>
      </dgm:t>
    </dgm:pt>
    <dgm:pt modelId="{566E5271-1528-4AF8-9169-692F2E8814E1}" type="parTrans" cxnId="{292D7709-7114-41E5-8D73-ED04A6DCAE52}">
      <dgm:prSet/>
      <dgm:spPr/>
      <dgm:t>
        <a:bodyPr/>
        <a:lstStyle/>
        <a:p>
          <a:endParaRPr lang="en-US"/>
        </a:p>
      </dgm:t>
    </dgm:pt>
    <dgm:pt modelId="{4B345F3D-65B6-4C1D-809D-23ACFDFD2B21}" type="sibTrans" cxnId="{292D7709-7114-41E5-8D73-ED04A6DCAE52}">
      <dgm:prSet/>
      <dgm:spPr/>
      <dgm:t>
        <a:bodyPr/>
        <a:lstStyle/>
        <a:p>
          <a:endParaRPr lang="en-US"/>
        </a:p>
      </dgm:t>
    </dgm:pt>
    <dgm:pt modelId="{5D91B966-C741-400D-BA99-2CDD1F15CB5B}">
      <dgm:prSet/>
      <dgm:spPr/>
      <dgm:t>
        <a:bodyPr/>
        <a:lstStyle/>
        <a:p>
          <a:r>
            <a:rPr lang="en-US"/>
            <a:t>Interpret smaller segment data with caution due to small sample sizes.</a:t>
          </a:r>
        </a:p>
      </dgm:t>
    </dgm:pt>
    <dgm:pt modelId="{941708DC-FFFD-42B0-92FD-C02429283B15}" type="parTrans" cxnId="{16F37F1E-AD1F-45EF-9FFF-7EBA293BC8CD}">
      <dgm:prSet/>
      <dgm:spPr/>
      <dgm:t>
        <a:bodyPr/>
        <a:lstStyle/>
        <a:p>
          <a:endParaRPr lang="en-US"/>
        </a:p>
      </dgm:t>
    </dgm:pt>
    <dgm:pt modelId="{688D5236-0A78-4C8E-B568-2857E3BE4E85}" type="sibTrans" cxnId="{16F37F1E-AD1F-45EF-9FFF-7EBA293BC8CD}">
      <dgm:prSet/>
      <dgm:spPr/>
      <dgm:t>
        <a:bodyPr/>
        <a:lstStyle/>
        <a:p>
          <a:endParaRPr lang="en-US"/>
        </a:p>
      </dgm:t>
    </dgm:pt>
    <dgm:pt modelId="{0975B7A6-96D7-4043-9554-B487648CDEB6}" type="pres">
      <dgm:prSet presAssocID="{0BEC6A3F-1F20-492D-851E-2CEA170E5BB4}" presName="linear" presStyleCnt="0">
        <dgm:presLayoutVars>
          <dgm:animLvl val="lvl"/>
          <dgm:resizeHandles val="exact"/>
        </dgm:presLayoutVars>
      </dgm:prSet>
      <dgm:spPr/>
    </dgm:pt>
    <dgm:pt modelId="{30BA6771-E985-471A-91C2-1E3BBFEEEEEB}" type="pres">
      <dgm:prSet presAssocID="{3A66C877-99A9-49D9-AED2-100F1337D80E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809AC8F-F854-4C49-AD79-C635ED8DAF04}" type="pres">
      <dgm:prSet presAssocID="{67EC5810-A8EC-455D-8820-339BB69B8AC9}" presName="spacer" presStyleCnt="0"/>
      <dgm:spPr/>
    </dgm:pt>
    <dgm:pt modelId="{B73CEB53-1E14-4121-80A2-73F0E8A34572}" type="pres">
      <dgm:prSet presAssocID="{13B09B1A-97B1-41A8-96E9-23D0868C41F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FB4533E-316E-47A6-A436-1A0D2138DC17}" type="pres">
      <dgm:prSet presAssocID="{C2F5271C-42C9-41DB-A5C3-30D4B4575C2A}" presName="spacer" presStyleCnt="0"/>
      <dgm:spPr/>
    </dgm:pt>
    <dgm:pt modelId="{5AECCB8E-4579-4485-A288-2AA85D5AF580}" type="pres">
      <dgm:prSet presAssocID="{71D1D6E1-470C-4312-9F94-B608F8C0A99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D2DB26F-D2CC-402B-A065-4A56D86BB4DC}" type="pres">
      <dgm:prSet presAssocID="{4B345F3D-65B6-4C1D-809D-23ACFDFD2B21}" presName="spacer" presStyleCnt="0"/>
      <dgm:spPr/>
    </dgm:pt>
    <dgm:pt modelId="{6A40B985-746B-4C3F-B9D3-914A4BCC878D}" type="pres">
      <dgm:prSet presAssocID="{5D91B966-C741-400D-BA99-2CDD1F15CB5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92D7709-7114-41E5-8D73-ED04A6DCAE52}" srcId="{0BEC6A3F-1F20-492D-851E-2CEA170E5BB4}" destId="{71D1D6E1-470C-4312-9F94-B608F8C0A99C}" srcOrd="2" destOrd="0" parTransId="{566E5271-1528-4AF8-9169-692F2E8814E1}" sibTransId="{4B345F3D-65B6-4C1D-809D-23ACFDFD2B21}"/>
    <dgm:cxn modelId="{3BE46618-2345-45E9-997F-0FFDE348F5D7}" type="presOf" srcId="{71D1D6E1-470C-4312-9F94-B608F8C0A99C}" destId="{5AECCB8E-4579-4485-A288-2AA85D5AF580}" srcOrd="0" destOrd="0" presId="urn:microsoft.com/office/officeart/2005/8/layout/vList2"/>
    <dgm:cxn modelId="{16F37F1E-AD1F-45EF-9FFF-7EBA293BC8CD}" srcId="{0BEC6A3F-1F20-492D-851E-2CEA170E5BB4}" destId="{5D91B966-C741-400D-BA99-2CDD1F15CB5B}" srcOrd="3" destOrd="0" parTransId="{941708DC-FFFD-42B0-92FD-C02429283B15}" sibTransId="{688D5236-0A78-4C8E-B568-2857E3BE4E85}"/>
    <dgm:cxn modelId="{B19E2729-8070-4020-8D84-ACB2CD73012D}" type="presOf" srcId="{13B09B1A-97B1-41A8-96E9-23D0868C41F9}" destId="{B73CEB53-1E14-4121-80A2-73F0E8A34572}" srcOrd="0" destOrd="0" presId="urn:microsoft.com/office/officeart/2005/8/layout/vList2"/>
    <dgm:cxn modelId="{955FEB34-6AF7-4DDB-8133-913830BC4F3F}" type="presOf" srcId="{3A66C877-99A9-49D9-AED2-100F1337D80E}" destId="{30BA6771-E985-471A-91C2-1E3BBFEEEEEB}" srcOrd="0" destOrd="0" presId="urn:microsoft.com/office/officeart/2005/8/layout/vList2"/>
    <dgm:cxn modelId="{99BB8E45-9939-4603-9AAD-DA81879ACAFF}" srcId="{0BEC6A3F-1F20-492D-851E-2CEA170E5BB4}" destId="{3A66C877-99A9-49D9-AED2-100F1337D80E}" srcOrd="0" destOrd="0" parTransId="{75895995-DB06-4594-A48A-EBE59AA7BBAA}" sibTransId="{67EC5810-A8EC-455D-8820-339BB69B8AC9}"/>
    <dgm:cxn modelId="{1A812055-8685-49AB-B6AD-C787F15BEBD1}" srcId="{0BEC6A3F-1F20-492D-851E-2CEA170E5BB4}" destId="{13B09B1A-97B1-41A8-96E9-23D0868C41F9}" srcOrd="1" destOrd="0" parTransId="{C82B7050-5777-4875-8C25-A2C1FB069768}" sibTransId="{C2F5271C-42C9-41DB-A5C3-30D4B4575C2A}"/>
    <dgm:cxn modelId="{27499A9F-3C0D-4B66-AEED-DAA0ECB1BA5B}" type="presOf" srcId="{0BEC6A3F-1F20-492D-851E-2CEA170E5BB4}" destId="{0975B7A6-96D7-4043-9554-B487648CDEB6}" srcOrd="0" destOrd="0" presId="urn:microsoft.com/office/officeart/2005/8/layout/vList2"/>
    <dgm:cxn modelId="{CAD03FF5-5397-4AA8-A64A-9D2A6D13E356}" type="presOf" srcId="{5D91B966-C741-400D-BA99-2CDD1F15CB5B}" destId="{6A40B985-746B-4C3F-B9D3-914A4BCC878D}" srcOrd="0" destOrd="0" presId="urn:microsoft.com/office/officeart/2005/8/layout/vList2"/>
    <dgm:cxn modelId="{0F39D595-AC72-426B-832D-F367536E292A}" type="presParOf" srcId="{0975B7A6-96D7-4043-9554-B487648CDEB6}" destId="{30BA6771-E985-471A-91C2-1E3BBFEEEEEB}" srcOrd="0" destOrd="0" presId="urn:microsoft.com/office/officeart/2005/8/layout/vList2"/>
    <dgm:cxn modelId="{FAB7D468-B2CC-4517-BC84-B2FA91C4929C}" type="presParOf" srcId="{0975B7A6-96D7-4043-9554-B487648CDEB6}" destId="{3809AC8F-F854-4C49-AD79-C635ED8DAF04}" srcOrd="1" destOrd="0" presId="urn:microsoft.com/office/officeart/2005/8/layout/vList2"/>
    <dgm:cxn modelId="{BCDF60C2-F1F5-4D14-B5F8-4E90079633B0}" type="presParOf" srcId="{0975B7A6-96D7-4043-9554-B487648CDEB6}" destId="{B73CEB53-1E14-4121-80A2-73F0E8A34572}" srcOrd="2" destOrd="0" presId="urn:microsoft.com/office/officeart/2005/8/layout/vList2"/>
    <dgm:cxn modelId="{DA43C8D5-5117-4046-A770-733DEAD4EEC6}" type="presParOf" srcId="{0975B7A6-96D7-4043-9554-B487648CDEB6}" destId="{8FB4533E-316E-47A6-A436-1A0D2138DC17}" srcOrd="3" destOrd="0" presId="urn:microsoft.com/office/officeart/2005/8/layout/vList2"/>
    <dgm:cxn modelId="{920D88BE-EF6D-45D5-ABFD-B3D7BC90C02A}" type="presParOf" srcId="{0975B7A6-96D7-4043-9554-B487648CDEB6}" destId="{5AECCB8E-4579-4485-A288-2AA85D5AF580}" srcOrd="4" destOrd="0" presId="urn:microsoft.com/office/officeart/2005/8/layout/vList2"/>
    <dgm:cxn modelId="{4EA6B6E1-001C-4D1C-95A1-8D863D5F6115}" type="presParOf" srcId="{0975B7A6-96D7-4043-9554-B487648CDEB6}" destId="{DD2DB26F-D2CC-402B-A065-4A56D86BB4DC}" srcOrd="5" destOrd="0" presId="urn:microsoft.com/office/officeart/2005/8/layout/vList2"/>
    <dgm:cxn modelId="{D885B6EB-9DEF-4171-8DB3-937F61FD69DB}" type="presParOf" srcId="{0975B7A6-96D7-4043-9554-B487648CDEB6}" destId="{6A40B985-746B-4C3F-B9D3-914A4BCC878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FA1F12-D068-4C1A-AEB1-4125549064A6}" type="doc">
      <dgm:prSet loTypeId="urn:microsoft.com/office/officeart/2005/8/layout/list1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CA"/>
        </a:p>
      </dgm:t>
    </dgm:pt>
    <dgm:pt modelId="{0AD7568B-28FE-4817-9AE8-F695C433270B}">
      <dgm:prSet phldrT="[Text]" custT="1"/>
      <dgm:spPr/>
      <dgm:t>
        <a:bodyPr/>
        <a:lstStyle/>
        <a:p>
          <a:r>
            <a:rPr lang="en-US" sz="1600" b="1"/>
            <a:t>Organization Type = Registered Charity</a:t>
          </a:r>
          <a:endParaRPr lang="en-CA" sz="1600" b="1"/>
        </a:p>
      </dgm:t>
    </dgm:pt>
    <dgm:pt modelId="{7A50449F-27E8-4AFF-B317-E43CCD841514}" type="parTrans" cxnId="{97B8611C-F6CF-44D2-BDAC-E717094E8924}">
      <dgm:prSet/>
      <dgm:spPr/>
      <dgm:t>
        <a:bodyPr/>
        <a:lstStyle/>
        <a:p>
          <a:endParaRPr lang="en-CA" sz="1600" b="1"/>
        </a:p>
      </dgm:t>
    </dgm:pt>
    <dgm:pt modelId="{E27285F1-4735-4464-862C-A9CDC300ABA9}" type="sibTrans" cxnId="{97B8611C-F6CF-44D2-BDAC-E717094E8924}">
      <dgm:prSet/>
      <dgm:spPr/>
      <dgm:t>
        <a:bodyPr/>
        <a:lstStyle/>
        <a:p>
          <a:endParaRPr lang="en-CA" sz="1600" b="1"/>
        </a:p>
      </dgm:t>
    </dgm:pt>
    <dgm:pt modelId="{4F4EFEA1-5246-46B6-8BD7-0D5155310F1D}">
      <dgm:prSet custT="1"/>
      <dgm:spPr/>
      <dgm:t>
        <a:bodyPr/>
        <a:lstStyle/>
        <a:p>
          <a:r>
            <a:rPr lang="en-US" sz="1600" b="1"/>
            <a:t>Location = BC</a:t>
          </a:r>
        </a:p>
      </dgm:t>
    </dgm:pt>
    <dgm:pt modelId="{9AB4A2C5-45A6-4557-9B0B-6DAE2298F908}" type="parTrans" cxnId="{3704B998-48AD-432A-B943-AC7EFD8A86DA}">
      <dgm:prSet/>
      <dgm:spPr/>
      <dgm:t>
        <a:bodyPr/>
        <a:lstStyle/>
        <a:p>
          <a:endParaRPr lang="en-CA" sz="1600" b="1"/>
        </a:p>
      </dgm:t>
    </dgm:pt>
    <dgm:pt modelId="{77087A4A-151E-4E8A-B10C-A8E66EE1CFB2}" type="sibTrans" cxnId="{3704B998-48AD-432A-B943-AC7EFD8A86DA}">
      <dgm:prSet/>
      <dgm:spPr/>
      <dgm:t>
        <a:bodyPr/>
        <a:lstStyle/>
        <a:p>
          <a:endParaRPr lang="en-CA" sz="1600" b="1"/>
        </a:p>
      </dgm:t>
    </dgm:pt>
    <dgm:pt modelId="{120CABE8-E574-4008-B407-03D0190DB096}">
      <dgm:prSet custT="1"/>
      <dgm:spPr/>
      <dgm:t>
        <a:bodyPr/>
        <a:lstStyle/>
        <a:p>
          <a:r>
            <a:rPr lang="en-US" sz="1600" b="1" dirty="0"/>
            <a:t>Jurisdiction = Local</a:t>
          </a:r>
        </a:p>
      </dgm:t>
    </dgm:pt>
    <dgm:pt modelId="{33C53B87-5E43-4827-8D60-49C79F8F18DD}" type="parTrans" cxnId="{9357E9D3-6AFC-4180-BAFA-6D7357662BD5}">
      <dgm:prSet/>
      <dgm:spPr/>
      <dgm:t>
        <a:bodyPr/>
        <a:lstStyle/>
        <a:p>
          <a:endParaRPr lang="en-CA" sz="1600" b="1"/>
        </a:p>
      </dgm:t>
    </dgm:pt>
    <dgm:pt modelId="{CD0A1A90-4F8B-4E8D-BC01-4876835FC039}" type="sibTrans" cxnId="{9357E9D3-6AFC-4180-BAFA-6D7357662BD5}">
      <dgm:prSet/>
      <dgm:spPr/>
      <dgm:t>
        <a:bodyPr/>
        <a:lstStyle/>
        <a:p>
          <a:endParaRPr lang="en-CA" sz="1600" b="1"/>
        </a:p>
      </dgm:t>
    </dgm:pt>
    <dgm:pt modelId="{005E7C72-772F-46B3-9117-CECC742125CD}">
      <dgm:prSet custT="1"/>
      <dgm:spPr/>
      <dgm:t>
        <a:bodyPr/>
        <a:lstStyle/>
        <a:p>
          <a:r>
            <a:rPr lang="en-US" sz="1600" b="1"/>
            <a:t>Budget = $1,250,000</a:t>
          </a:r>
        </a:p>
      </dgm:t>
    </dgm:pt>
    <dgm:pt modelId="{3AFA950F-63D5-471E-A8D0-70CD67CF9122}" type="parTrans" cxnId="{C692B1C5-1D8B-4690-B9CD-9F6077020D3E}">
      <dgm:prSet/>
      <dgm:spPr/>
      <dgm:t>
        <a:bodyPr/>
        <a:lstStyle/>
        <a:p>
          <a:endParaRPr lang="en-CA" sz="1600" b="1"/>
        </a:p>
      </dgm:t>
    </dgm:pt>
    <dgm:pt modelId="{D57877A3-E12A-4FB5-BD88-A366D0EF61B1}" type="sibTrans" cxnId="{C692B1C5-1D8B-4690-B9CD-9F6077020D3E}">
      <dgm:prSet/>
      <dgm:spPr/>
      <dgm:t>
        <a:bodyPr/>
        <a:lstStyle/>
        <a:p>
          <a:endParaRPr lang="en-CA" sz="1600" b="1"/>
        </a:p>
      </dgm:t>
    </dgm:pt>
    <dgm:pt modelId="{4336F7A5-6B3E-4F60-BDB5-E9E5CD1A9BAE}">
      <dgm:prSet custT="1"/>
      <dgm:spPr/>
      <dgm:t>
        <a:bodyPr/>
        <a:lstStyle/>
        <a:p>
          <a:r>
            <a:rPr lang="en-US" sz="1600" b="1"/>
            <a:t>Number of Staff = 7</a:t>
          </a:r>
        </a:p>
      </dgm:t>
    </dgm:pt>
    <dgm:pt modelId="{7DF6506A-8647-4F33-AD36-4161CEBB1ACC}" type="parTrans" cxnId="{FE07A242-9E9D-4979-8855-03698B51E1BB}">
      <dgm:prSet/>
      <dgm:spPr/>
      <dgm:t>
        <a:bodyPr/>
        <a:lstStyle/>
        <a:p>
          <a:endParaRPr lang="en-CA" sz="1600" b="1"/>
        </a:p>
      </dgm:t>
    </dgm:pt>
    <dgm:pt modelId="{775BACC9-D9D5-4C74-8249-2457704AF99B}" type="sibTrans" cxnId="{FE07A242-9E9D-4979-8855-03698B51E1BB}">
      <dgm:prSet/>
      <dgm:spPr/>
      <dgm:t>
        <a:bodyPr/>
        <a:lstStyle/>
        <a:p>
          <a:endParaRPr lang="en-CA" sz="1600" b="1"/>
        </a:p>
      </dgm:t>
    </dgm:pt>
    <dgm:pt modelId="{0FDA1C43-40AC-45E9-9AB6-8865CE9A3851}">
      <dgm:prSet custT="1"/>
      <dgm:spPr/>
      <dgm:t>
        <a:bodyPr/>
        <a:lstStyle/>
        <a:p>
          <a:r>
            <a:rPr lang="en-US" sz="1600" b="1"/>
            <a:t>Affiliation = None</a:t>
          </a:r>
        </a:p>
      </dgm:t>
    </dgm:pt>
    <dgm:pt modelId="{F3FCEA7D-60B1-4A56-BAC8-1F5385D9655F}" type="parTrans" cxnId="{A485CF66-C17A-4361-A135-2F18F002B59E}">
      <dgm:prSet/>
      <dgm:spPr/>
      <dgm:t>
        <a:bodyPr/>
        <a:lstStyle/>
        <a:p>
          <a:endParaRPr lang="en-CA" sz="1600" b="1"/>
        </a:p>
      </dgm:t>
    </dgm:pt>
    <dgm:pt modelId="{6865F5A3-8BBF-474F-B3C2-818B774595DB}" type="sibTrans" cxnId="{A485CF66-C17A-4361-A135-2F18F002B59E}">
      <dgm:prSet/>
      <dgm:spPr/>
      <dgm:t>
        <a:bodyPr/>
        <a:lstStyle/>
        <a:p>
          <a:endParaRPr lang="en-CA" sz="1600" b="1"/>
        </a:p>
      </dgm:t>
    </dgm:pt>
    <dgm:pt modelId="{B890F30C-71AA-4DB6-90EF-C5BCF9C2E2F0}" type="pres">
      <dgm:prSet presAssocID="{E6FA1F12-D068-4C1A-AEB1-4125549064A6}" presName="linear" presStyleCnt="0">
        <dgm:presLayoutVars>
          <dgm:dir/>
          <dgm:animLvl val="lvl"/>
          <dgm:resizeHandles val="exact"/>
        </dgm:presLayoutVars>
      </dgm:prSet>
      <dgm:spPr/>
    </dgm:pt>
    <dgm:pt modelId="{B8572062-9BA8-409E-86A5-605CA7691FE7}" type="pres">
      <dgm:prSet presAssocID="{0AD7568B-28FE-4817-9AE8-F695C433270B}" presName="parentLin" presStyleCnt="0"/>
      <dgm:spPr/>
    </dgm:pt>
    <dgm:pt modelId="{FD7F4602-801C-4F61-B695-53148EE4BD22}" type="pres">
      <dgm:prSet presAssocID="{0AD7568B-28FE-4817-9AE8-F695C433270B}" presName="parentLeftMargin" presStyleLbl="node1" presStyleIdx="0" presStyleCnt="6"/>
      <dgm:spPr/>
    </dgm:pt>
    <dgm:pt modelId="{294BBFEE-E678-4B3C-A02D-BB92159DF437}" type="pres">
      <dgm:prSet presAssocID="{0AD7568B-28FE-4817-9AE8-F695C433270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3D77CBE3-6DB6-4443-A86B-4FA4C49DE205}" type="pres">
      <dgm:prSet presAssocID="{0AD7568B-28FE-4817-9AE8-F695C433270B}" presName="negativeSpace" presStyleCnt="0"/>
      <dgm:spPr/>
    </dgm:pt>
    <dgm:pt modelId="{FE974F9B-856E-4365-899C-9F1E6D1E643B}" type="pres">
      <dgm:prSet presAssocID="{0AD7568B-28FE-4817-9AE8-F695C433270B}" presName="childText" presStyleLbl="conFgAcc1" presStyleIdx="0" presStyleCnt="6">
        <dgm:presLayoutVars>
          <dgm:bulletEnabled val="1"/>
        </dgm:presLayoutVars>
      </dgm:prSet>
      <dgm:spPr/>
    </dgm:pt>
    <dgm:pt modelId="{16F73D7D-5DE6-4B9E-8B3B-6A2EF26C8370}" type="pres">
      <dgm:prSet presAssocID="{E27285F1-4735-4464-862C-A9CDC300ABA9}" presName="spaceBetweenRectangles" presStyleCnt="0"/>
      <dgm:spPr/>
    </dgm:pt>
    <dgm:pt modelId="{0440DB9C-30EA-4A3D-81A0-2F3E5AFCB183}" type="pres">
      <dgm:prSet presAssocID="{4F4EFEA1-5246-46B6-8BD7-0D5155310F1D}" presName="parentLin" presStyleCnt="0"/>
      <dgm:spPr/>
    </dgm:pt>
    <dgm:pt modelId="{F556C3C7-8F0E-4BEC-8B39-7F4A6EF1E2A8}" type="pres">
      <dgm:prSet presAssocID="{4F4EFEA1-5246-46B6-8BD7-0D5155310F1D}" presName="parentLeftMargin" presStyleLbl="node1" presStyleIdx="0" presStyleCnt="6"/>
      <dgm:spPr/>
    </dgm:pt>
    <dgm:pt modelId="{BC46C954-E496-485E-B535-47488988E8DC}" type="pres">
      <dgm:prSet presAssocID="{4F4EFEA1-5246-46B6-8BD7-0D5155310F1D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7007A0C1-48FF-4A55-8B5E-A77594BF4619}" type="pres">
      <dgm:prSet presAssocID="{4F4EFEA1-5246-46B6-8BD7-0D5155310F1D}" presName="negativeSpace" presStyleCnt="0"/>
      <dgm:spPr/>
    </dgm:pt>
    <dgm:pt modelId="{97E0E0AE-A097-4A57-B0B6-A9EE9E06B06A}" type="pres">
      <dgm:prSet presAssocID="{4F4EFEA1-5246-46B6-8BD7-0D5155310F1D}" presName="childText" presStyleLbl="conFgAcc1" presStyleIdx="1" presStyleCnt="6">
        <dgm:presLayoutVars>
          <dgm:bulletEnabled val="1"/>
        </dgm:presLayoutVars>
      </dgm:prSet>
      <dgm:spPr/>
    </dgm:pt>
    <dgm:pt modelId="{E80D0523-D483-4E52-8967-3D71AFD40E4B}" type="pres">
      <dgm:prSet presAssocID="{77087A4A-151E-4E8A-B10C-A8E66EE1CFB2}" presName="spaceBetweenRectangles" presStyleCnt="0"/>
      <dgm:spPr/>
    </dgm:pt>
    <dgm:pt modelId="{F9D2286F-3498-4D72-B2C4-6CCBEE728EFB}" type="pres">
      <dgm:prSet presAssocID="{120CABE8-E574-4008-B407-03D0190DB096}" presName="parentLin" presStyleCnt="0"/>
      <dgm:spPr/>
    </dgm:pt>
    <dgm:pt modelId="{ADED3619-FDC3-4530-877C-41F26F71992B}" type="pres">
      <dgm:prSet presAssocID="{120CABE8-E574-4008-B407-03D0190DB096}" presName="parentLeftMargin" presStyleLbl="node1" presStyleIdx="1" presStyleCnt="6"/>
      <dgm:spPr/>
    </dgm:pt>
    <dgm:pt modelId="{E2B927C2-59E6-423A-A5D4-FB5A0ACC05D7}" type="pres">
      <dgm:prSet presAssocID="{120CABE8-E574-4008-B407-03D0190DB096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1101FB30-FD54-4DBC-8E0F-C0ECCCFDDC4E}" type="pres">
      <dgm:prSet presAssocID="{120CABE8-E574-4008-B407-03D0190DB096}" presName="negativeSpace" presStyleCnt="0"/>
      <dgm:spPr/>
    </dgm:pt>
    <dgm:pt modelId="{36D31791-E857-43CC-A373-984ABFB4DADC}" type="pres">
      <dgm:prSet presAssocID="{120CABE8-E574-4008-B407-03D0190DB096}" presName="childText" presStyleLbl="conFgAcc1" presStyleIdx="2" presStyleCnt="6">
        <dgm:presLayoutVars>
          <dgm:bulletEnabled val="1"/>
        </dgm:presLayoutVars>
      </dgm:prSet>
      <dgm:spPr/>
    </dgm:pt>
    <dgm:pt modelId="{89D42385-E3C7-42E9-A1D4-62CCD9A39E3F}" type="pres">
      <dgm:prSet presAssocID="{CD0A1A90-4F8B-4E8D-BC01-4876835FC039}" presName="spaceBetweenRectangles" presStyleCnt="0"/>
      <dgm:spPr/>
    </dgm:pt>
    <dgm:pt modelId="{872947A5-E3E8-433B-9B9F-3C335ED8022E}" type="pres">
      <dgm:prSet presAssocID="{005E7C72-772F-46B3-9117-CECC742125CD}" presName="parentLin" presStyleCnt="0"/>
      <dgm:spPr/>
    </dgm:pt>
    <dgm:pt modelId="{8282A3FA-375D-4278-9838-F6E426DD46C1}" type="pres">
      <dgm:prSet presAssocID="{005E7C72-772F-46B3-9117-CECC742125CD}" presName="parentLeftMargin" presStyleLbl="node1" presStyleIdx="2" presStyleCnt="6"/>
      <dgm:spPr/>
    </dgm:pt>
    <dgm:pt modelId="{DE8DC18B-FC7B-4084-A900-28E3C0E814D3}" type="pres">
      <dgm:prSet presAssocID="{005E7C72-772F-46B3-9117-CECC742125CD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51843094-CAF7-4B14-B113-83B11530BEBB}" type="pres">
      <dgm:prSet presAssocID="{005E7C72-772F-46B3-9117-CECC742125CD}" presName="negativeSpace" presStyleCnt="0"/>
      <dgm:spPr/>
    </dgm:pt>
    <dgm:pt modelId="{9698303D-34B0-4B9D-8300-334E5F6EC312}" type="pres">
      <dgm:prSet presAssocID="{005E7C72-772F-46B3-9117-CECC742125CD}" presName="childText" presStyleLbl="conFgAcc1" presStyleIdx="3" presStyleCnt="6">
        <dgm:presLayoutVars>
          <dgm:bulletEnabled val="1"/>
        </dgm:presLayoutVars>
      </dgm:prSet>
      <dgm:spPr/>
    </dgm:pt>
    <dgm:pt modelId="{79BB77CC-6D6D-48AE-AC97-680D9808BF31}" type="pres">
      <dgm:prSet presAssocID="{D57877A3-E12A-4FB5-BD88-A366D0EF61B1}" presName="spaceBetweenRectangles" presStyleCnt="0"/>
      <dgm:spPr/>
    </dgm:pt>
    <dgm:pt modelId="{8DCCD4C4-792A-4556-966C-980339214C26}" type="pres">
      <dgm:prSet presAssocID="{4336F7A5-6B3E-4F60-BDB5-E9E5CD1A9BAE}" presName="parentLin" presStyleCnt="0"/>
      <dgm:spPr/>
    </dgm:pt>
    <dgm:pt modelId="{23AF4089-2AA9-4A11-B862-05F828B10B46}" type="pres">
      <dgm:prSet presAssocID="{4336F7A5-6B3E-4F60-BDB5-E9E5CD1A9BAE}" presName="parentLeftMargin" presStyleLbl="node1" presStyleIdx="3" presStyleCnt="6"/>
      <dgm:spPr/>
    </dgm:pt>
    <dgm:pt modelId="{ACFAE4A7-6448-456F-9871-033D3000EA17}" type="pres">
      <dgm:prSet presAssocID="{4336F7A5-6B3E-4F60-BDB5-E9E5CD1A9BAE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3BCB460F-05A7-4FA4-85CC-7B1598BFC970}" type="pres">
      <dgm:prSet presAssocID="{4336F7A5-6B3E-4F60-BDB5-E9E5CD1A9BAE}" presName="negativeSpace" presStyleCnt="0"/>
      <dgm:spPr/>
    </dgm:pt>
    <dgm:pt modelId="{C2DEE0F8-D2AA-4E57-99D9-959E79D4BEC8}" type="pres">
      <dgm:prSet presAssocID="{4336F7A5-6B3E-4F60-BDB5-E9E5CD1A9BAE}" presName="childText" presStyleLbl="conFgAcc1" presStyleIdx="4" presStyleCnt="6">
        <dgm:presLayoutVars>
          <dgm:bulletEnabled val="1"/>
        </dgm:presLayoutVars>
      </dgm:prSet>
      <dgm:spPr/>
    </dgm:pt>
    <dgm:pt modelId="{9E51874B-B214-4E33-ABFE-B79803DE52B3}" type="pres">
      <dgm:prSet presAssocID="{775BACC9-D9D5-4C74-8249-2457704AF99B}" presName="spaceBetweenRectangles" presStyleCnt="0"/>
      <dgm:spPr/>
    </dgm:pt>
    <dgm:pt modelId="{D2EE84F5-5029-4979-8B02-3FE0DB20568B}" type="pres">
      <dgm:prSet presAssocID="{0FDA1C43-40AC-45E9-9AB6-8865CE9A3851}" presName="parentLin" presStyleCnt="0"/>
      <dgm:spPr/>
    </dgm:pt>
    <dgm:pt modelId="{834E13BD-50BF-4A32-8E52-24CD8958B296}" type="pres">
      <dgm:prSet presAssocID="{0FDA1C43-40AC-45E9-9AB6-8865CE9A3851}" presName="parentLeftMargin" presStyleLbl="node1" presStyleIdx="4" presStyleCnt="6"/>
      <dgm:spPr/>
    </dgm:pt>
    <dgm:pt modelId="{77CCD1DD-30BA-48B6-BB27-3DE13FD0DFC0}" type="pres">
      <dgm:prSet presAssocID="{0FDA1C43-40AC-45E9-9AB6-8865CE9A3851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D5FF4395-945A-499D-BA54-59443FDF8425}" type="pres">
      <dgm:prSet presAssocID="{0FDA1C43-40AC-45E9-9AB6-8865CE9A3851}" presName="negativeSpace" presStyleCnt="0"/>
      <dgm:spPr/>
    </dgm:pt>
    <dgm:pt modelId="{119ECE93-DA8B-448B-AA2B-2FAF55B55610}" type="pres">
      <dgm:prSet presAssocID="{0FDA1C43-40AC-45E9-9AB6-8865CE9A3851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5F2BF711-64E4-4A5A-944B-47626D73E874}" type="presOf" srcId="{4F4EFEA1-5246-46B6-8BD7-0D5155310F1D}" destId="{F556C3C7-8F0E-4BEC-8B39-7F4A6EF1E2A8}" srcOrd="0" destOrd="0" presId="urn:microsoft.com/office/officeart/2005/8/layout/list1"/>
    <dgm:cxn modelId="{F8B13214-85D5-4C28-BC12-8529D605F4F8}" type="presOf" srcId="{120CABE8-E574-4008-B407-03D0190DB096}" destId="{ADED3619-FDC3-4530-877C-41F26F71992B}" srcOrd="0" destOrd="0" presId="urn:microsoft.com/office/officeart/2005/8/layout/list1"/>
    <dgm:cxn modelId="{97B8611C-F6CF-44D2-BDAC-E717094E8924}" srcId="{E6FA1F12-D068-4C1A-AEB1-4125549064A6}" destId="{0AD7568B-28FE-4817-9AE8-F695C433270B}" srcOrd="0" destOrd="0" parTransId="{7A50449F-27E8-4AFF-B317-E43CCD841514}" sibTransId="{E27285F1-4735-4464-862C-A9CDC300ABA9}"/>
    <dgm:cxn modelId="{FE07A242-9E9D-4979-8855-03698B51E1BB}" srcId="{E6FA1F12-D068-4C1A-AEB1-4125549064A6}" destId="{4336F7A5-6B3E-4F60-BDB5-E9E5CD1A9BAE}" srcOrd="4" destOrd="0" parTransId="{7DF6506A-8647-4F33-AD36-4161CEBB1ACC}" sibTransId="{775BACC9-D9D5-4C74-8249-2457704AF99B}"/>
    <dgm:cxn modelId="{CC7C4543-3B81-4494-A8FF-7AD8578EA210}" type="presOf" srcId="{120CABE8-E574-4008-B407-03D0190DB096}" destId="{E2B927C2-59E6-423A-A5D4-FB5A0ACC05D7}" srcOrd="1" destOrd="0" presId="urn:microsoft.com/office/officeart/2005/8/layout/list1"/>
    <dgm:cxn modelId="{A485CF66-C17A-4361-A135-2F18F002B59E}" srcId="{E6FA1F12-D068-4C1A-AEB1-4125549064A6}" destId="{0FDA1C43-40AC-45E9-9AB6-8865CE9A3851}" srcOrd="5" destOrd="0" parTransId="{F3FCEA7D-60B1-4A56-BAC8-1F5385D9655F}" sibTransId="{6865F5A3-8BBF-474F-B3C2-818B774595DB}"/>
    <dgm:cxn modelId="{5D00564B-9C94-43B3-9B25-4B36D67DA872}" type="presOf" srcId="{0FDA1C43-40AC-45E9-9AB6-8865CE9A3851}" destId="{834E13BD-50BF-4A32-8E52-24CD8958B296}" srcOrd="0" destOrd="0" presId="urn:microsoft.com/office/officeart/2005/8/layout/list1"/>
    <dgm:cxn modelId="{B5EFA74C-ED67-46F7-B159-561DE9510EA1}" type="presOf" srcId="{4336F7A5-6B3E-4F60-BDB5-E9E5CD1A9BAE}" destId="{ACFAE4A7-6448-456F-9871-033D3000EA17}" srcOrd="1" destOrd="0" presId="urn:microsoft.com/office/officeart/2005/8/layout/list1"/>
    <dgm:cxn modelId="{AC3AB77E-E760-4E3B-9C47-89DB569E3D1F}" type="presOf" srcId="{005E7C72-772F-46B3-9117-CECC742125CD}" destId="{DE8DC18B-FC7B-4084-A900-28E3C0E814D3}" srcOrd="1" destOrd="0" presId="urn:microsoft.com/office/officeart/2005/8/layout/list1"/>
    <dgm:cxn modelId="{3704B998-48AD-432A-B943-AC7EFD8A86DA}" srcId="{E6FA1F12-D068-4C1A-AEB1-4125549064A6}" destId="{4F4EFEA1-5246-46B6-8BD7-0D5155310F1D}" srcOrd="1" destOrd="0" parTransId="{9AB4A2C5-45A6-4557-9B0B-6DAE2298F908}" sibTransId="{77087A4A-151E-4E8A-B10C-A8E66EE1CFB2}"/>
    <dgm:cxn modelId="{FDFF469F-29E5-4519-ABB0-1588A682B984}" type="presOf" srcId="{0AD7568B-28FE-4817-9AE8-F695C433270B}" destId="{294BBFEE-E678-4B3C-A02D-BB92159DF437}" srcOrd="1" destOrd="0" presId="urn:microsoft.com/office/officeart/2005/8/layout/list1"/>
    <dgm:cxn modelId="{2DFFAFB1-ED3E-4F8F-9B6C-11C7632D0021}" type="presOf" srcId="{E6FA1F12-D068-4C1A-AEB1-4125549064A6}" destId="{B890F30C-71AA-4DB6-90EF-C5BCF9C2E2F0}" srcOrd="0" destOrd="0" presId="urn:microsoft.com/office/officeart/2005/8/layout/list1"/>
    <dgm:cxn modelId="{3017E6C0-E14D-4088-A329-709DF2F50719}" type="presOf" srcId="{4F4EFEA1-5246-46B6-8BD7-0D5155310F1D}" destId="{BC46C954-E496-485E-B535-47488988E8DC}" srcOrd="1" destOrd="0" presId="urn:microsoft.com/office/officeart/2005/8/layout/list1"/>
    <dgm:cxn modelId="{E1F873C2-95E9-4CA8-BFE1-932EC5545E15}" type="presOf" srcId="{005E7C72-772F-46B3-9117-CECC742125CD}" destId="{8282A3FA-375D-4278-9838-F6E426DD46C1}" srcOrd="0" destOrd="0" presId="urn:microsoft.com/office/officeart/2005/8/layout/list1"/>
    <dgm:cxn modelId="{C692B1C5-1D8B-4690-B9CD-9F6077020D3E}" srcId="{E6FA1F12-D068-4C1A-AEB1-4125549064A6}" destId="{005E7C72-772F-46B3-9117-CECC742125CD}" srcOrd="3" destOrd="0" parTransId="{3AFA950F-63D5-471E-A8D0-70CD67CF9122}" sibTransId="{D57877A3-E12A-4FB5-BD88-A366D0EF61B1}"/>
    <dgm:cxn modelId="{9357E9D3-6AFC-4180-BAFA-6D7357662BD5}" srcId="{E6FA1F12-D068-4C1A-AEB1-4125549064A6}" destId="{120CABE8-E574-4008-B407-03D0190DB096}" srcOrd="2" destOrd="0" parTransId="{33C53B87-5E43-4827-8D60-49C79F8F18DD}" sibTransId="{CD0A1A90-4F8B-4E8D-BC01-4876835FC039}"/>
    <dgm:cxn modelId="{BB74BDE9-2CAF-4E92-8C4A-8AA52CE37000}" type="presOf" srcId="{4336F7A5-6B3E-4F60-BDB5-E9E5CD1A9BAE}" destId="{23AF4089-2AA9-4A11-B862-05F828B10B46}" srcOrd="0" destOrd="0" presId="urn:microsoft.com/office/officeart/2005/8/layout/list1"/>
    <dgm:cxn modelId="{370763FA-C370-4F32-A152-6CDD260C09EF}" type="presOf" srcId="{0FDA1C43-40AC-45E9-9AB6-8865CE9A3851}" destId="{77CCD1DD-30BA-48B6-BB27-3DE13FD0DFC0}" srcOrd="1" destOrd="0" presId="urn:microsoft.com/office/officeart/2005/8/layout/list1"/>
    <dgm:cxn modelId="{443000FD-701A-4732-8673-75FB15D043E5}" type="presOf" srcId="{0AD7568B-28FE-4817-9AE8-F695C433270B}" destId="{FD7F4602-801C-4F61-B695-53148EE4BD22}" srcOrd="0" destOrd="0" presId="urn:microsoft.com/office/officeart/2005/8/layout/list1"/>
    <dgm:cxn modelId="{5FE72386-8E63-4C99-AA98-F9F6946DF51F}" type="presParOf" srcId="{B890F30C-71AA-4DB6-90EF-C5BCF9C2E2F0}" destId="{B8572062-9BA8-409E-86A5-605CA7691FE7}" srcOrd="0" destOrd="0" presId="urn:microsoft.com/office/officeart/2005/8/layout/list1"/>
    <dgm:cxn modelId="{87F12E40-E014-4635-84BF-B50AEE6C061C}" type="presParOf" srcId="{B8572062-9BA8-409E-86A5-605CA7691FE7}" destId="{FD7F4602-801C-4F61-B695-53148EE4BD22}" srcOrd="0" destOrd="0" presId="urn:microsoft.com/office/officeart/2005/8/layout/list1"/>
    <dgm:cxn modelId="{4341711B-9549-4417-9456-813CA6C28A0B}" type="presParOf" srcId="{B8572062-9BA8-409E-86A5-605CA7691FE7}" destId="{294BBFEE-E678-4B3C-A02D-BB92159DF437}" srcOrd="1" destOrd="0" presId="urn:microsoft.com/office/officeart/2005/8/layout/list1"/>
    <dgm:cxn modelId="{2C7A65D1-EB8B-49DF-8134-8DB7F2B1054E}" type="presParOf" srcId="{B890F30C-71AA-4DB6-90EF-C5BCF9C2E2F0}" destId="{3D77CBE3-6DB6-4443-A86B-4FA4C49DE205}" srcOrd="1" destOrd="0" presId="urn:microsoft.com/office/officeart/2005/8/layout/list1"/>
    <dgm:cxn modelId="{1A856079-7F31-4867-8359-4AEF570BA557}" type="presParOf" srcId="{B890F30C-71AA-4DB6-90EF-C5BCF9C2E2F0}" destId="{FE974F9B-856E-4365-899C-9F1E6D1E643B}" srcOrd="2" destOrd="0" presId="urn:microsoft.com/office/officeart/2005/8/layout/list1"/>
    <dgm:cxn modelId="{E5C7B5CF-CFCE-4995-A779-F689D6B2141B}" type="presParOf" srcId="{B890F30C-71AA-4DB6-90EF-C5BCF9C2E2F0}" destId="{16F73D7D-5DE6-4B9E-8B3B-6A2EF26C8370}" srcOrd="3" destOrd="0" presId="urn:microsoft.com/office/officeart/2005/8/layout/list1"/>
    <dgm:cxn modelId="{23BC581E-4269-46BF-A23A-6A3E1FB84E2A}" type="presParOf" srcId="{B890F30C-71AA-4DB6-90EF-C5BCF9C2E2F0}" destId="{0440DB9C-30EA-4A3D-81A0-2F3E5AFCB183}" srcOrd="4" destOrd="0" presId="urn:microsoft.com/office/officeart/2005/8/layout/list1"/>
    <dgm:cxn modelId="{28CD8E75-4130-46F4-BBFE-0658C9CB53D8}" type="presParOf" srcId="{0440DB9C-30EA-4A3D-81A0-2F3E5AFCB183}" destId="{F556C3C7-8F0E-4BEC-8B39-7F4A6EF1E2A8}" srcOrd="0" destOrd="0" presId="urn:microsoft.com/office/officeart/2005/8/layout/list1"/>
    <dgm:cxn modelId="{D0CF26C7-34C7-4231-8474-98D80360F9FB}" type="presParOf" srcId="{0440DB9C-30EA-4A3D-81A0-2F3E5AFCB183}" destId="{BC46C954-E496-485E-B535-47488988E8DC}" srcOrd="1" destOrd="0" presId="urn:microsoft.com/office/officeart/2005/8/layout/list1"/>
    <dgm:cxn modelId="{4447CB8B-18B8-4F3A-9A12-E52701376DC4}" type="presParOf" srcId="{B890F30C-71AA-4DB6-90EF-C5BCF9C2E2F0}" destId="{7007A0C1-48FF-4A55-8B5E-A77594BF4619}" srcOrd="5" destOrd="0" presId="urn:microsoft.com/office/officeart/2005/8/layout/list1"/>
    <dgm:cxn modelId="{22905D5D-99B5-40BA-864C-72D60B9FB514}" type="presParOf" srcId="{B890F30C-71AA-4DB6-90EF-C5BCF9C2E2F0}" destId="{97E0E0AE-A097-4A57-B0B6-A9EE9E06B06A}" srcOrd="6" destOrd="0" presId="urn:microsoft.com/office/officeart/2005/8/layout/list1"/>
    <dgm:cxn modelId="{06E4BFCD-2D11-4A4C-B136-3B93CD459CC0}" type="presParOf" srcId="{B890F30C-71AA-4DB6-90EF-C5BCF9C2E2F0}" destId="{E80D0523-D483-4E52-8967-3D71AFD40E4B}" srcOrd="7" destOrd="0" presId="urn:microsoft.com/office/officeart/2005/8/layout/list1"/>
    <dgm:cxn modelId="{70684F18-9510-49CF-A059-12EDF19CA281}" type="presParOf" srcId="{B890F30C-71AA-4DB6-90EF-C5BCF9C2E2F0}" destId="{F9D2286F-3498-4D72-B2C4-6CCBEE728EFB}" srcOrd="8" destOrd="0" presId="urn:microsoft.com/office/officeart/2005/8/layout/list1"/>
    <dgm:cxn modelId="{145F227A-2991-48F2-9BB2-C5175531771C}" type="presParOf" srcId="{F9D2286F-3498-4D72-B2C4-6CCBEE728EFB}" destId="{ADED3619-FDC3-4530-877C-41F26F71992B}" srcOrd="0" destOrd="0" presId="urn:microsoft.com/office/officeart/2005/8/layout/list1"/>
    <dgm:cxn modelId="{D360C1E5-5FFB-4D07-99C0-D688C1012146}" type="presParOf" srcId="{F9D2286F-3498-4D72-B2C4-6CCBEE728EFB}" destId="{E2B927C2-59E6-423A-A5D4-FB5A0ACC05D7}" srcOrd="1" destOrd="0" presId="urn:microsoft.com/office/officeart/2005/8/layout/list1"/>
    <dgm:cxn modelId="{CD019890-F127-4439-9E91-8FF8C1ECAA22}" type="presParOf" srcId="{B890F30C-71AA-4DB6-90EF-C5BCF9C2E2F0}" destId="{1101FB30-FD54-4DBC-8E0F-C0ECCCFDDC4E}" srcOrd="9" destOrd="0" presId="urn:microsoft.com/office/officeart/2005/8/layout/list1"/>
    <dgm:cxn modelId="{106D4A18-FC34-462B-B176-475AA164B1DC}" type="presParOf" srcId="{B890F30C-71AA-4DB6-90EF-C5BCF9C2E2F0}" destId="{36D31791-E857-43CC-A373-984ABFB4DADC}" srcOrd="10" destOrd="0" presId="urn:microsoft.com/office/officeart/2005/8/layout/list1"/>
    <dgm:cxn modelId="{A362FB19-4D1A-4BB5-B2F6-8FC930BBB34B}" type="presParOf" srcId="{B890F30C-71AA-4DB6-90EF-C5BCF9C2E2F0}" destId="{89D42385-E3C7-42E9-A1D4-62CCD9A39E3F}" srcOrd="11" destOrd="0" presId="urn:microsoft.com/office/officeart/2005/8/layout/list1"/>
    <dgm:cxn modelId="{39038DCA-5968-4D7E-90F7-CE67ECB5882F}" type="presParOf" srcId="{B890F30C-71AA-4DB6-90EF-C5BCF9C2E2F0}" destId="{872947A5-E3E8-433B-9B9F-3C335ED8022E}" srcOrd="12" destOrd="0" presId="urn:microsoft.com/office/officeart/2005/8/layout/list1"/>
    <dgm:cxn modelId="{DEA1FAFC-5249-4E88-9EED-9411377AE27D}" type="presParOf" srcId="{872947A5-E3E8-433B-9B9F-3C335ED8022E}" destId="{8282A3FA-375D-4278-9838-F6E426DD46C1}" srcOrd="0" destOrd="0" presId="urn:microsoft.com/office/officeart/2005/8/layout/list1"/>
    <dgm:cxn modelId="{86F9F620-3F7E-40CF-B251-77994E94AFD9}" type="presParOf" srcId="{872947A5-E3E8-433B-9B9F-3C335ED8022E}" destId="{DE8DC18B-FC7B-4084-A900-28E3C0E814D3}" srcOrd="1" destOrd="0" presId="urn:microsoft.com/office/officeart/2005/8/layout/list1"/>
    <dgm:cxn modelId="{8720A247-DA60-417A-B76C-6B4309558B96}" type="presParOf" srcId="{B890F30C-71AA-4DB6-90EF-C5BCF9C2E2F0}" destId="{51843094-CAF7-4B14-B113-83B11530BEBB}" srcOrd="13" destOrd="0" presId="urn:microsoft.com/office/officeart/2005/8/layout/list1"/>
    <dgm:cxn modelId="{9E42F8A0-B788-411F-83BF-002862A65F14}" type="presParOf" srcId="{B890F30C-71AA-4DB6-90EF-C5BCF9C2E2F0}" destId="{9698303D-34B0-4B9D-8300-334E5F6EC312}" srcOrd="14" destOrd="0" presId="urn:microsoft.com/office/officeart/2005/8/layout/list1"/>
    <dgm:cxn modelId="{C2DAAD4F-9A2E-4F04-9837-AA275DF960C9}" type="presParOf" srcId="{B890F30C-71AA-4DB6-90EF-C5BCF9C2E2F0}" destId="{79BB77CC-6D6D-48AE-AC97-680D9808BF31}" srcOrd="15" destOrd="0" presId="urn:microsoft.com/office/officeart/2005/8/layout/list1"/>
    <dgm:cxn modelId="{4FF7BEFA-811E-4B70-AA54-ECDE04A944BF}" type="presParOf" srcId="{B890F30C-71AA-4DB6-90EF-C5BCF9C2E2F0}" destId="{8DCCD4C4-792A-4556-966C-980339214C26}" srcOrd="16" destOrd="0" presId="urn:microsoft.com/office/officeart/2005/8/layout/list1"/>
    <dgm:cxn modelId="{E73C4EDA-11C1-4580-80C9-4C96F30EA60C}" type="presParOf" srcId="{8DCCD4C4-792A-4556-966C-980339214C26}" destId="{23AF4089-2AA9-4A11-B862-05F828B10B46}" srcOrd="0" destOrd="0" presId="urn:microsoft.com/office/officeart/2005/8/layout/list1"/>
    <dgm:cxn modelId="{9490BE0A-2878-44F6-BF45-BF58ED9EF25A}" type="presParOf" srcId="{8DCCD4C4-792A-4556-966C-980339214C26}" destId="{ACFAE4A7-6448-456F-9871-033D3000EA17}" srcOrd="1" destOrd="0" presId="urn:microsoft.com/office/officeart/2005/8/layout/list1"/>
    <dgm:cxn modelId="{0DE60979-F017-458D-BE38-6CC4E9BA2313}" type="presParOf" srcId="{B890F30C-71AA-4DB6-90EF-C5BCF9C2E2F0}" destId="{3BCB460F-05A7-4FA4-85CC-7B1598BFC970}" srcOrd="17" destOrd="0" presId="urn:microsoft.com/office/officeart/2005/8/layout/list1"/>
    <dgm:cxn modelId="{7CEC9F9D-393B-412A-81ED-DF81AB871DE6}" type="presParOf" srcId="{B890F30C-71AA-4DB6-90EF-C5BCF9C2E2F0}" destId="{C2DEE0F8-D2AA-4E57-99D9-959E79D4BEC8}" srcOrd="18" destOrd="0" presId="urn:microsoft.com/office/officeart/2005/8/layout/list1"/>
    <dgm:cxn modelId="{443BCD2A-3AAD-4026-8321-F0583D9BE7DB}" type="presParOf" srcId="{B890F30C-71AA-4DB6-90EF-C5BCF9C2E2F0}" destId="{9E51874B-B214-4E33-ABFE-B79803DE52B3}" srcOrd="19" destOrd="0" presId="urn:microsoft.com/office/officeart/2005/8/layout/list1"/>
    <dgm:cxn modelId="{9FBDC07E-1EC8-4154-9E25-9F31DF801B0E}" type="presParOf" srcId="{B890F30C-71AA-4DB6-90EF-C5BCF9C2E2F0}" destId="{D2EE84F5-5029-4979-8B02-3FE0DB20568B}" srcOrd="20" destOrd="0" presId="urn:microsoft.com/office/officeart/2005/8/layout/list1"/>
    <dgm:cxn modelId="{E3F79EEF-C745-4407-8DF5-34A529DA1C6B}" type="presParOf" srcId="{D2EE84F5-5029-4979-8B02-3FE0DB20568B}" destId="{834E13BD-50BF-4A32-8E52-24CD8958B296}" srcOrd="0" destOrd="0" presId="urn:microsoft.com/office/officeart/2005/8/layout/list1"/>
    <dgm:cxn modelId="{E1B9A6F6-5B99-441C-9164-5E701004A184}" type="presParOf" srcId="{D2EE84F5-5029-4979-8B02-3FE0DB20568B}" destId="{77CCD1DD-30BA-48B6-BB27-3DE13FD0DFC0}" srcOrd="1" destOrd="0" presId="urn:microsoft.com/office/officeart/2005/8/layout/list1"/>
    <dgm:cxn modelId="{BC257E64-F655-4C16-9116-4177180B1410}" type="presParOf" srcId="{B890F30C-71AA-4DB6-90EF-C5BCF9C2E2F0}" destId="{D5FF4395-945A-499D-BA54-59443FDF8425}" srcOrd="21" destOrd="0" presId="urn:microsoft.com/office/officeart/2005/8/layout/list1"/>
    <dgm:cxn modelId="{9F07B9DE-5F1E-4E6A-9997-03C499ED474E}" type="presParOf" srcId="{B890F30C-71AA-4DB6-90EF-C5BCF9C2E2F0}" destId="{119ECE93-DA8B-448B-AA2B-2FAF55B5561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FA1F12-D068-4C1A-AEB1-4125549064A6}" type="doc">
      <dgm:prSet loTypeId="urn:microsoft.com/office/officeart/2005/8/layout/list1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CA"/>
        </a:p>
      </dgm:t>
    </dgm:pt>
    <dgm:pt modelId="{0AD7568B-28FE-4817-9AE8-F695C433270B}">
      <dgm:prSet phldrT="[Text]" custT="1"/>
      <dgm:spPr/>
      <dgm:t>
        <a:bodyPr/>
        <a:lstStyle/>
        <a:p>
          <a:r>
            <a:rPr lang="en-CA" sz="1600" b="1" dirty="0"/>
            <a:t>Position = Chief Executive</a:t>
          </a:r>
        </a:p>
      </dgm:t>
    </dgm:pt>
    <dgm:pt modelId="{7A50449F-27E8-4AFF-B317-E43CCD841514}" type="parTrans" cxnId="{97B8611C-F6CF-44D2-BDAC-E717094E8924}">
      <dgm:prSet/>
      <dgm:spPr/>
      <dgm:t>
        <a:bodyPr/>
        <a:lstStyle/>
        <a:p>
          <a:endParaRPr lang="en-CA" sz="1600" b="1"/>
        </a:p>
      </dgm:t>
    </dgm:pt>
    <dgm:pt modelId="{E27285F1-4735-4464-862C-A9CDC300ABA9}" type="sibTrans" cxnId="{97B8611C-F6CF-44D2-BDAC-E717094E8924}">
      <dgm:prSet/>
      <dgm:spPr/>
      <dgm:t>
        <a:bodyPr/>
        <a:lstStyle/>
        <a:p>
          <a:endParaRPr lang="en-CA" sz="1600" b="1"/>
        </a:p>
      </dgm:t>
    </dgm:pt>
    <dgm:pt modelId="{CCC9FA7E-55F6-4081-9889-BAFCC294CA98}">
      <dgm:prSet custT="1"/>
      <dgm:spPr/>
      <dgm:t>
        <a:bodyPr/>
        <a:lstStyle/>
        <a:p>
          <a:r>
            <a:rPr lang="en-CA" sz="1600" b="1"/>
            <a:t>Status = Full-time</a:t>
          </a:r>
        </a:p>
      </dgm:t>
    </dgm:pt>
    <dgm:pt modelId="{FDE0CCE7-A656-4ECE-A4F4-D9445BCF5D7E}" type="parTrans" cxnId="{AABA48DD-0081-4F32-8F55-D8A2375D9113}">
      <dgm:prSet/>
      <dgm:spPr/>
      <dgm:t>
        <a:bodyPr/>
        <a:lstStyle/>
        <a:p>
          <a:endParaRPr lang="en-CA" sz="1600" b="1"/>
        </a:p>
      </dgm:t>
    </dgm:pt>
    <dgm:pt modelId="{DACFBFC0-C103-4EE6-982C-07ED1E991EEE}" type="sibTrans" cxnId="{AABA48DD-0081-4F32-8F55-D8A2375D9113}">
      <dgm:prSet/>
      <dgm:spPr/>
      <dgm:t>
        <a:bodyPr/>
        <a:lstStyle/>
        <a:p>
          <a:endParaRPr lang="en-CA" sz="1600" b="1"/>
        </a:p>
      </dgm:t>
    </dgm:pt>
    <dgm:pt modelId="{C59771FE-E773-4A12-9654-B91943A49C33}">
      <dgm:prSet custT="1"/>
      <dgm:spPr/>
      <dgm:t>
        <a:bodyPr/>
        <a:lstStyle/>
        <a:p>
          <a:r>
            <a:rPr lang="en-CA" sz="1600" b="1"/>
            <a:t>Experience in discipline = 8 years</a:t>
          </a:r>
        </a:p>
      </dgm:t>
    </dgm:pt>
    <dgm:pt modelId="{830ABA16-AD25-40B3-A321-7AB9ECC67925}" type="parTrans" cxnId="{136F54FA-4F88-410A-A8F0-399EAD0EB56A}">
      <dgm:prSet/>
      <dgm:spPr/>
      <dgm:t>
        <a:bodyPr/>
        <a:lstStyle/>
        <a:p>
          <a:endParaRPr lang="en-CA" sz="1600" b="1"/>
        </a:p>
      </dgm:t>
    </dgm:pt>
    <dgm:pt modelId="{FB24C8EC-AF42-4DEB-B24E-9D7CFC7814F3}" type="sibTrans" cxnId="{136F54FA-4F88-410A-A8F0-399EAD0EB56A}">
      <dgm:prSet/>
      <dgm:spPr/>
      <dgm:t>
        <a:bodyPr/>
        <a:lstStyle/>
        <a:p>
          <a:endParaRPr lang="en-CA" sz="1600" b="1"/>
        </a:p>
      </dgm:t>
    </dgm:pt>
    <dgm:pt modelId="{9F1044A2-2B9D-4BA3-A353-772BE521F4D1}">
      <dgm:prSet custT="1"/>
      <dgm:spPr/>
      <dgm:t>
        <a:bodyPr/>
        <a:lstStyle/>
        <a:p>
          <a:r>
            <a:rPr lang="en-CA" sz="1600" b="1" dirty="0"/>
            <a:t>Education = Bachelor’s degree</a:t>
          </a:r>
        </a:p>
      </dgm:t>
    </dgm:pt>
    <dgm:pt modelId="{3ACF0D79-159D-4D39-8D38-A578DBA55D05}" type="parTrans" cxnId="{C15462BA-4C25-4B1E-96D9-E996A3415D64}">
      <dgm:prSet/>
      <dgm:spPr/>
      <dgm:t>
        <a:bodyPr/>
        <a:lstStyle/>
        <a:p>
          <a:endParaRPr lang="en-CA" sz="1600" b="1"/>
        </a:p>
      </dgm:t>
    </dgm:pt>
    <dgm:pt modelId="{2E0BE743-98AD-4603-9DE9-FC802C008681}" type="sibTrans" cxnId="{C15462BA-4C25-4B1E-96D9-E996A3415D64}">
      <dgm:prSet/>
      <dgm:spPr/>
      <dgm:t>
        <a:bodyPr/>
        <a:lstStyle/>
        <a:p>
          <a:endParaRPr lang="en-CA" sz="1600" b="1"/>
        </a:p>
      </dgm:t>
    </dgm:pt>
    <dgm:pt modelId="{C16F60F4-B6AC-417C-837B-A41352C5F70B}">
      <dgm:prSet custT="1"/>
      <dgm:spPr/>
      <dgm:t>
        <a:bodyPr/>
        <a:lstStyle/>
        <a:p>
          <a:r>
            <a:rPr lang="en-CA" sz="1600" b="1" dirty="0"/>
            <a:t>Remote Work Status = Hybrid</a:t>
          </a:r>
        </a:p>
      </dgm:t>
    </dgm:pt>
    <dgm:pt modelId="{775921DC-1624-4658-B7AC-79CD8DA092B9}" type="parTrans" cxnId="{35C3789A-EB26-48E0-B930-77EBE521B7FC}">
      <dgm:prSet/>
      <dgm:spPr/>
      <dgm:t>
        <a:bodyPr/>
        <a:lstStyle/>
        <a:p>
          <a:endParaRPr lang="en-CA"/>
        </a:p>
      </dgm:t>
    </dgm:pt>
    <dgm:pt modelId="{D1EE8415-C2B4-4C09-971E-A8F889C4A26F}" type="sibTrans" cxnId="{35C3789A-EB26-48E0-B930-77EBE521B7FC}">
      <dgm:prSet/>
      <dgm:spPr/>
      <dgm:t>
        <a:bodyPr/>
        <a:lstStyle/>
        <a:p>
          <a:endParaRPr lang="en-CA"/>
        </a:p>
      </dgm:t>
    </dgm:pt>
    <dgm:pt modelId="{B890F30C-71AA-4DB6-90EF-C5BCF9C2E2F0}" type="pres">
      <dgm:prSet presAssocID="{E6FA1F12-D068-4C1A-AEB1-4125549064A6}" presName="linear" presStyleCnt="0">
        <dgm:presLayoutVars>
          <dgm:dir/>
          <dgm:animLvl val="lvl"/>
          <dgm:resizeHandles val="exact"/>
        </dgm:presLayoutVars>
      </dgm:prSet>
      <dgm:spPr/>
    </dgm:pt>
    <dgm:pt modelId="{B8572062-9BA8-409E-86A5-605CA7691FE7}" type="pres">
      <dgm:prSet presAssocID="{0AD7568B-28FE-4817-9AE8-F695C433270B}" presName="parentLin" presStyleCnt="0"/>
      <dgm:spPr/>
    </dgm:pt>
    <dgm:pt modelId="{FD7F4602-801C-4F61-B695-53148EE4BD22}" type="pres">
      <dgm:prSet presAssocID="{0AD7568B-28FE-4817-9AE8-F695C433270B}" presName="parentLeftMargin" presStyleLbl="node1" presStyleIdx="0" presStyleCnt="5"/>
      <dgm:spPr/>
    </dgm:pt>
    <dgm:pt modelId="{294BBFEE-E678-4B3C-A02D-BB92159DF437}" type="pres">
      <dgm:prSet presAssocID="{0AD7568B-28FE-4817-9AE8-F695C433270B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D77CBE3-6DB6-4443-A86B-4FA4C49DE205}" type="pres">
      <dgm:prSet presAssocID="{0AD7568B-28FE-4817-9AE8-F695C433270B}" presName="negativeSpace" presStyleCnt="0"/>
      <dgm:spPr/>
    </dgm:pt>
    <dgm:pt modelId="{FE974F9B-856E-4365-899C-9F1E6D1E643B}" type="pres">
      <dgm:prSet presAssocID="{0AD7568B-28FE-4817-9AE8-F695C433270B}" presName="childText" presStyleLbl="conFgAcc1" presStyleIdx="0" presStyleCnt="5">
        <dgm:presLayoutVars>
          <dgm:bulletEnabled val="1"/>
        </dgm:presLayoutVars>
      </dgm:prSet>
      <dgm:spPr/>
    </dgm:pt>
    <dgm:pt modelId="{16F73D7D-5DE6-4B9E-8B3B-6A2EF26C8370}" type="pres">
      <dgm:prSet presAssocID="{E27285F1-4735-4464-862C-A9CDC300ABA9}" presName="spaceBetweenRectangles" presStyleCnt="0"/>
      <dgm:spPr/>
    </dgm:pt>
    <dgm:pt modelId="{4EBE74B4-4BF3-4D93-9FE9-F2F9C895189C}" type="pres">
      <dgm:prSet presAssocID="{CCC9FA7E-55F6-4081-9889-BAFCC294CA98}" presName="parentLin" presStyleCnt="0"/>
      <dgm:spPr/>
    </dgm:pt>
    <dgm:pt modelId="{F0936495-4455-4D66-9891-5046EDA1BA8B}" type="pres">
      <dgm:prSet presAssocID="{CCC9FA7E-55F6-4081-9889-BAFCC294CA98}" presName="parentLeftMargin" presStyleLbl="node1" presStyleIdx="0" presStyleCnt="5"/>
      <dgm:spPr/>
    </dgm:pt>
    <dgm:pt modelId="{A3AE2FE4-CB1C-42FB-A475-9DE53C21C9F6}" type="pres">
      <dgm:prSet presAssocID="{CCC9FA7E-55F6-4081-9889-BAFCC294CA9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DA2A584-FC19-432B-B715-4F75EDA8D556}" type="pres">
      <dgm:prSet presAssocID="{CCC9FA7E-55F6-4081-9889-BAFCC294CA98}" presName="negativeSpace" presStyleCnt="0"/>
      <dgm:spPr/>
    </dgm:pt>
    <dgm:pt modelId="{60AE909D-1A61-4FD9-811A-8952BDA86E56}" type="pres">
      <dgm:prSet presAssocID="{CCC9FA7E-55F6-4081-9889-BAFCC294CA98}" presName="childText" presStyleLbl="conFgAcc1" presStyleIdx="1" presStyleCnt="5">
        <dgm:presLayoutVars>
          <dgm:bulletEnabled val="1"/>
        </dgm:presLayoutVars>
      </dgm:prSet>
      <dgm:spPr/>
    </dgm:pt>
    <dgm:pt modelId="{BF6BA615-855A-46B8-A579-9055B6FA6B2B}" type="pres">
      <dgm:prSet presAssocID="{DACFBFC0-C103-4EE6-982C-07ED1E991EEE}" presName="spaceBetweenRectangles" presStyleCnt="0"/>
      <dgm:spPr/>
    </dgm:pt>
    <dgm:pt modelId="{6249B455-D9C8-40B8-94CB-2F5119698F21}" type="pres">
      <dgm:prSet presAssocID="{C59771FE-E773-4A12-9654-B91943A49C33}" presName="parentLin" presStyleCnt="0"/>
      <dgm:spPr/>
    </dgm:pt>
    <dgm:pt modelId="{D409ED50-ED50-4BBC-B52B-858E6F938B51}" type="pres">
      <dgm:prSet presAssocID="{C59771FE-E773-4A12-9654-B91943A49C33}" presName="parentLeftMargin" presStyleLbl="node1" presStyleIdx="1" presStyleCnt="5"/>
      <dgm:spPr/>
    </dgm:pt>
    <dgm:pt modelId="{6E21ED56-F602-46E3-B1A6-7F0BAB36621C}" type="pres">
      <dgm:prSet presAssocID="{C59771FE-E773-4A12-9654-B91943A49C3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075AE7A-E0B8-4EE6-8605-5CE595181B21}" type="pres">
      <dgm:prSet presAssocID="{C59771FE-E773-4A12-9654-B91943A49C33}" presName="negativeSpace" presStyleCnt="0"/>
      <dgm:spPr/>
    </dgm:pt>
    <dgm:pt modelId="{B638F531-F237-4ACD-8863-87ED96D950C1}" type="pres">
      <dgm:prSet presAssocID="{C59771FE-E773-4A12-9654-B91943A49C33}" presName="childText" presStyleLbl="conFgAcc1" presStyleIdx="2" presStyleCnt="5">
        <dgm:presLayoutVars>
          <dgm:bulletEnabled val="1"/>
        </dgm:presLayoutVars>
      </dgm:prSet>
      <dgm:spPr/>
    </dgm:pt>
    <dgm:pt modelId="{F4D297E1-6E4B-4811-9970-4B94A46C5DC7}" type="pres">
      <dgm:prSet presAssocID="{FB24C8EC-AF42-4DEB-B24E-9D7CFC7814F3}" presName="spaceBetweenRectangles" presStyleCnt="0"/>
      <dgm:spPr/>
    </dgm:pt>
    <dgm:pt modelId="{E1AC682E-0169-4DA7-B071-EB331BB95348}" type="pres">
      <dgm:prSet presAssocID="{9F1044A2-2B9D-4BA3-A353-772BE521F4D1}" presName="parentLin" presStyleCnt="0"/>
      <dgm:spPr/>
    </dgm:pt>
    <dgm:pt modelId="{1C76698D-9645-44D4-B9BB-43D99101444C}" type="pres">
      <dgm:prSet presAssocID="{9F1044A2-2B9D-4BA3-A353-772BE521F4D1}" presName="parentLeftMargin" presStyleLbl="node1" presStyleIdx="2" presStyleCnt="5"/>
      <dgm:spPr/>
    </dgm:pt>
    <dgm:pt modelId="{B67F08E3-2744-4D3F-BE22-F23C2B74185F}" type="pres">
      <dgm:prSet presAssocID="{9F1044A2-2B9D-4BA3-A353-772BE521F4D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A2E9EFA-0E3F-411F-B44B-DB1A730971C6}" type="pres">
      <dgm:prSet presAssocID="{9F1044A2-2B9D-4BA3-A353-772BE521F4D1}" presName="negativeSpace" presStyleCnt="0"/>
      <dgm:spPr/>
    </dgm:pt>
    <dgm:pt modelId="{36111B76-FE83-4D49-B8E8-1470AFA8CAF8}" type="pres">
      <dgm:prSet presAssocID="{9F1044A2-2B9D-4BA3-A353-772BE521F4D1}" presName="childText" presStyleLbl="conFgAcc1" presStyleIdx="3" presStyleCnt="5">
        <dgm:presLayoutVars>
          <dgm:bulletEnabled val="1"/>
        </dgm:presLayoutVars>
      </dgm:prSet>
      <dgm:spPr/>
    </dgm:pt>
    <dgm:pt modelId="{35908602-E077-45B9-A85F-57AB2C382109}" type="pres">
      <dgm:prSet presAssocID="{2E0BE743-98AD-4603-9DE9-FC802C008681}" presName="spaceBetweenRectangles" presStyleCnt="0"/>
      <dgm:spPr/>
    </dgm:pt>
    <dgm:pt modelId="{C5E4DAC4-2FE9-4110-939E-1CF111C127D5}" type="pres">
      <dgm:prSet presAssocID="{C16F60F4-B6AC-417C-837B-A41352C5F70B}" presName="parentLin" presStyleCnt="0"/>
      <dgm:spPr/>
    </dgm:pt>
    <dgm:pt modelId="{D38E6835-746D-4C3A-A332-DF4FB50A399A}" type="pres">
      <dgm:prSet presAssocID="{C16F60F4-B6AC-417C-837B-A41352C5F70B}" presName="parentLeftMargin" presStyleLbl="node1" presStyleIdx="3" presStyleCnt="5"/>
      <dgm:spPr/>
    </dgm:pt>
    <dgm:pt modelId="{E5DBDE57-67CC-4728-B572-172B9E150706}" type="pres">
      <dgm:prSet presAssocID="{C16F60F4-B6AC-417C-837B-A41352C5F70B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99BD9D47-CC30-4E31-B2C5-C0FD2FDDBE77}" type="pres">
      <dgm:prSet presAssocID="{C16F60F4-B6AC-417C-837B-A41352C5F70B}" presName="negativeSpace" presStyleCnt="0"/>
      <dgm:spPr/>
    </dgm:pt>
    <dgm:pt modelId="{7463E4DE-B873-4B18-A7DA-70B0D892DA77}" type="pres">
      <dgm:prSet presAssocID="{C16F60F4-B6AC-417C-837B-A41352C5F70B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DF2F710-7D5A-4A67-ACB4-AC9BEF9CB10F}" type="presOf" srcId="{9F1044A2-2B9D-4BA3-A353-772BE521F4D1}" destId="{B67F08E3-2744-4D3F-BE22-F23C2B74185F}" srcOrd="1" destOrd="0" presId="urn:microsoft.com/office/officeart/2005/8/layout/list1"/>
    <dgm:cxn modelId="{7A2DDB1B-E857-4E6C-9736-B923BD45C3A5}" type="presOf" srcId="{9F1044A2-2B9D-4BA3-A353-772BE521F4D1}" destId="{1C76698D-9645-44D4-B9BB-43D99101444C}" srcOrd="0" destOrd="0" presId="urn:microsoft.com/office/officeart/2005/8/layout/list1"/>
    <dgm:cxn modelId="{97B8611C-F6CF-44D2-BDAC-E717094E8924}" srcId="{E6FA1F12-D068-4C1A-AEB1-4125549064A6}" destId="{0AD7568B-28FE-4817-9AE8-F695C433270B}" srcOrd="0" destOrd="0" parTransId="{7A50449F-27E8-4AFF-B317-E43CCD841514}" sibTransId="{E27285F1-4735-4464-862C-A9CDC300ABA9}"/>
    <dgm:cxn modelId="{E1B49C22-1F34-480A-8355-04ED116E315F}" type="presOf" srcId="{C59771FE-E773-4A12-9654-B91943A49C33}" destId="{6E21ED56-F602-46E3-B1A6-7F0BAB36621C}" srcOrd="1" destOrd="0" presId="urn:microsoft.com/office/officeart/2005/8/layout/list1"/>
    <dgm:cxn modelId="{00527672-E88C-4A49-8D17-CEAF09B9851A}" type="presOf" srcId="{C59771FE-E773-4A12-9654-B91943A49C33}" destId="{D409ED50-ED50-4BBC-B52B-858E6F938B51}" srcOrd="0" destOrd="0" presId="urn:microsoft.com/office/officeart/2005/8/layout/list1"/>
    <dgm:cxn modelId="{0DB52954-DD4B-44FF-B9C3-AD2C43151607}" type="presOf" srcId="{C16F60F4-B6AC-417C-837B-A41352C5F70B}" destId="{D38E6835-746D-4C3A-A332-DF4FB50A399A}" srcOrd="0" destOrd="0" presId="urn:microsoft.com/office/officeart/2005/8/layout/list1"/>
    <dgm:cxn modelId="{35C3789A-EB26-48E0-B930-77EBE521B7FC}" srcId="{E6FA1F12-D068-4C1A-AEB1-4125549064A6}" destId="{C16F60F4-B6AC-417C-837B-A41352C5F70B}" srcOrd="4" destOrd="0" parTransId="{775921DC-1624-4658-B7AC-79CD8DA092B9}" sibTransId="{D1EE8415-C2B4-4C09-971E-A8F889C4A26F}"/>
    <dgm:cxn modelId="{FDFF469F-29E5-4519-ABB0-1588A682B984}" type="presOf" srcId="{0AD7568B-28FE-4817-9AE8-F695C433270B}" destId="{294BBFEE-E678-4B3C-A02D-BB92159DF437}" srcOrd="1" destOrd="0" presId="urn:microsoft.com/office/officeart/2005/8/layout/list1"/>
    <dgm:cxn modelId="{9E4BE49F-3167-4B8D-91CC-EE4703913830}" type="presOf" srcId="{C16F60F4-B6AC-417C-837B-A41352C5F70B}" destId="{E5DBDE57-67CC-4728-B572-172B9E150706}" srcOrd="1" destOrd="0" presId="urn:microsoft.com/office/officeart/2005/8/layout/list1"/>
    <dgm:cxn modelId="{2DFFAFB1-ED3E-4F8F-9B6C-11C7632D0021}" type="presOf" srcId="{E6FA1F12-D068-4C1A-AEB1-4125549064A6}" destId="{B890F30C-71AA-4DB6-90EF-C5BCF9C2E2F0}" srcOrd="0" destOrd="0" presId="urn:microsoft.com/office/officeart/2005/8/layout/list1"/>
    <dgm:cxn modelId="{C15462BA-4C25-4B1E-96D9-E996A3415D64}" srcId="{E6FA1F12-D068-4C1A-AEB1-4125549064A6}" destId="{9F1044A2-2B9D-4BA3-A353-772BE521F4D1}" srcOrd="3" destOrd="0" parTransId="{3ACF0D79-159D-4D39-8D38-A578DBA55D05}" sibTransId="{2E0BE743-98AD-4603-9DE9-FC802C008681}"/>
    <dgm:cxn modelId="{F0A885BD-B5AC-4F6A-B55E-8E50393BF4CA}" type="presOf" srcId="{CCC9FA7E-55F6-4081-9889-BAFCC294CA98}" destId="{A3AE2FE4-CB1C-42FB-A475-9DE53C21C9F6}" srcOrd="1" destOrd="0" presId="urn:microsoft.com/office/officeart/2005/8/layout/list1"/>
    <dgm:cxn modelId="{1382E2BD-F237-4873-A0A1-2853CB092672}" type="presOf" srcId="{CCC9FA7E-55F6-4081-9889-BAFCC294CA98}" destId="{F0936495-4455-4D66-9891-5046EDA1BA8B}" srcOrd="0" destOrd="0" presId="urn:microsoft.com/office/officeart/2005/8/layout/list1"/>
    <dgm:cxn modelId="{AABA48DD-0081-4F32-8F55-D8A2375D9113}" srcId="{E6FA1F12-D068-4C1A-AEB1-4125549064A6}" destId="{CCC9FA7E-55F6-4081-9889-BAFCC294CA98}" srcOrd="1" destOrd="0" parTransId="{FDE0CCE7-A656-4ECE-A4F4-D9445BCF5D7E}" sibTransId="{DACFBFC0-C103-4EE6-982C-07ED1E991EEE}"/>
    <dgm:cxn modelId="{136F54FA-4F88-410A-A8F0-399EAD0EB56A}" srcId="{E6FA1F12-D068-4C1A-AEB1-4125549064A6}" destId="{C59771FE-E773-4A12-9654-B91943A49C33}" srcOrd="2" destOrd="0" parTransId="{830ABA16-AD25-40B3-A321-7AB9ECC67925}" sibTransId="{FB24C8EC-AF42-4DEB-B24E-9D7CFC7814F3}"/>
    <dgm:cxn modelId="{443000FD-701A-4732-8673-75FB15D043E5}" type="presOf" srcId="{0AD7568B-28FE-4817-9AE8-F695C433270B}" destId="{FD7F4602-801C-4F61-B695-53148EE4BD22}" srcOrd="0" destOrd="0" presId="urn:microsoft.com/office/officeart/2005/8/layout/list1"/>
    <dgm:cxn modelId="{5FE72386-8E63-4C99-AA98-F9F6946DF51F}" type="presParOf" srcId="{B890F30C-71AA-4DB6-90EF-C5BCF9C2E2F0}" destId="{B8572062-9BA8-409E-86A5-605CA7691FE7}" srcOrd="0" destOrd="0" presId="urn:microsoft.com/office/officeart/2005/8/layout/list1"/>
    <dgm:cxn modelId="{87F12E40-E014-4635-84BF-B50AEE6C061C}" type="presParOf" srcId="{B8572062-9BA8-409E-86A5-605CA7691FE7}" destId="{FD7F4602-801C-4F61-B695-53148EE4BD22}" srcOrd="0" destOrd="0" presId="urn:microsoft.com/office/officeart/2005/8/layout/list1"/>
    <dgm:cxn modelId="{4341711B-9549-4417-9456-813CA6C28A0B}" type="presParOf" srcId="{B8572062-9BA8-409E-86A5-605CA7691FE7}" destId="{294BBFEE-E678-4B3C-A02D-BB92159DF437}" srcOrd="1" destOrd="0" presId="urn:microsoft.com/office/officeart/2005/8/layout/list1"/>
    <dgm:cxn modelId="{2C7A65D1-EB8B-49DF-8134-8DB7F2B1054E}" type="presParOf" srcId="{B890F30C-71AA-4DB6-90EF-C5BCF9C2E2F0}" destId="{3D77CBE3-6DB6-4443-A86B-4FA4C49DE205}" srcOrd="1" destOrd="0" presId="urn:microsoft.com/office/officeart/2005/8/layout/list1"/>
    <dgm:cxn modelId="{1A856079-7F31-4867-8359-4AEF570BA557}" type="presParOf" srcId="{B890F30C-71AA-4DB6-90EF-C5BCF9C2E2F0}" destId="{FE974F9B-856E-4365-899C-9F1E6D1E643B}" srcOrd="2" destOrd="0" presId="urn:microsoft.com/office/officeart/2005/8/layout/list1"/>
    <dgm:cxn modelId="{E5C7B5CF-CFCE-4995-A779-F689D6B2141B}" type="presParOf" srcId="{B890F30C-71AA-4DB6-90EF-C5BCF9C2E2F0}" destId="{16F73D7D-5DE6-4B9E-8B3B-6A2EF26C8370}" srcOrd="3" destOrd="0" presId="urn:microsoft.com/office/officeart/2005/8/layout/list1"/>
    <dgm:cxn modelId="{703812A9-C513-44F4-94D2-9BCE35C76295}" type="presParOf" srcId="{B890F30C-71AA-4DB6-90EF-C5BCF9C2E2F0}" destId="{4EBE74B4-4BF3-4D93-9FE9-F2F9C895189C}" srcOrd="4" destOrd="0" presId="urn:microsoft.com/office/officeart/2005/8/layout/list1"/>
    <dgm:cxn modelId="{3EE62732-5BB2-4705-A5C6-F774B928EA81}" type="presParOf" srcId="{4EBE74B4-4BF3-4D93-9FE9-F2F9C895189C}" destId="{F0936495-4455-4D66-9891-5046EDA1BA8B}" srcOrd="0" destOrd="0" presId="urn:microsoft.com/office/officeart/2005/8/layout/list1"/>
    <dgm:cxn modelId="{BB1878A7-E3F8-49C4-BF4F-D5BDBD8A285D}" type="presParOf" srcId="{4EBE74B4-4BF3-4D93-9FE9-F2F9C895189C}" destId="{A3AE2FE4-CB1C-42FB-A475-9DE53C21C9F6}" srcOrd="1" destOrd="0" presId="urn:microsoft.com/office/officeart/2005/8/layout/list1"/>
    <dgm:cxn modelId="{3019951F-A366-4A80-A86F-65E73D872A5D}" type="presParOf" srcId="{B890F30C-71AA-4DB6-90EF-C5BCF9C2E2F0}" destId="{FDA2A584-FC19-432B-B715-4F75EDA8D556}" srcOrd="5" destOrd="0" presId="urn:microsoft.com/office/officeart/2005/8/layout/list1"/>
    <dgm:cxn modelId="{6C7AED62-6BF9-4AEC-B750-EFF520B257CF}" type="presParOf" srcId="{B890F30C-71AA-4DB6-90EF-C5BCF9C2E2F0}" destId="{60AE909D-1A61-4FD9-811A-8952BDA86E56}" srcOrd="6" destOrd="0" presId="urn:microsoft.com/office/officeart/2005/8/layout/list1"/>
    <dgm:cxn modelId="{BA08D8CA-A820-4B83-A00C-BC3F6F8BD144}" type="presParOf" srcId="{B890F30C-71AA-4DB6-90EF-C5BCF9C2E2F0}" destId="{BF6BA615-855A-46B8-A579-9055B6FA6B2B}" srcOrd="7" destOrd="0" presId="urn:microsoft.com/office/officeart/2005/8/layout/list1"/>
    <dgm:cxn modelId="{0DF32BED-57F6-442D-9796-DBCFB8C023FF}" type="presParOf" srcId="{B890F30C-71AA-4DB6-90EF-C5BCF9C2E2F0}" destId="{6249B455-D9C8-40B8-94CB-2F5119698F21}" srcOrd="8" destOrd="0" presId="urn:microsoft.com/office/officeart/2005/8/layout/list1"/>
    <dgm:cxn modelId="{83D85305-0D92-4A78-9573-14B6B4EF432C}" type="presParOf" srcId="{6249B455-D9C8-40B8-94CB-2F5119698F21}" destId="{D409ED50-ED50-4BBC-B52B-858E6F938B51}" srcOrd="0" destOrd="0" presId="urn:microsoft.com/office/officeart/2005/8/layout/list1"/>
    <dgm:cxn modelId="{14D6E7C4-B90C-4960-A11B-2C964596B3FD}" type="presParOf" srcId="{6249B455-D9C8-40B8-94CB-2F5119698F21}" destId="{6E21ED56-F602-46E3-B1A6-7F0BAB36621C}" srcOrd="1" destOrd="0" presId="urn:microsoft.com/office/officeart/2005/8/layout/list1"/>
    <dgm:cxn modelId="{036E972B-B872-4F10-A406-0DEDCCA74AE0}" type="presParOf" srcId="{B890F30C-71AA-4DB6-90EF-C5BCF9C2E2F0}" destId="{F075AE7A-E0B8-4EE6-8605-5CE595181B21}" srcOrd="9" destOrd="0" presId="urn:microsoft.com/office/officeart/2005/8/layout/list1"/>
    <dgm:cxn modelId="{A2B3050A-3E43-428A-ABF8-2090DF94F354}" type="presParOf" srcId="{B890F30C-71AA-4DB6-90EF-C5BCF9C2E2F0}" destId="{B638F531-F237-4ACD-8863-87ED96D950C1}" srcOrd="10" destOrd="0" presId="urn:microsoft.com/office/officeart/2005/8/layout/list1"/>
    <dgm:cxn modelId="{FBD57820-D7FC-4894-BA0F-8E8A1EEE2E82}" type="presParOf" srcId="{B890F30C-71AA-4DB6-90EF-C5BCF9C2E2F0}" destId="{F4D297E1-6E4B-4811-9970-4B94A46C5DC7}" srcOrd="11" destOrd="0" presId="urn:microsoft.com/office/officeart/2005/8/layout/list1"/>
    <dgm:cxn modelId="{315B57C3-86E0-485B-A180-AF235398CC62}" type="presParOf" srcId="{B890F30C-71AA-4DB6-90EF-C5BCF9C2E2F0}" destId="{E1AC682E-0169-4DA7-B071-EB331BB95348}" srcOrd="12" destOrd="0" presId="urn:microsoft.com/office/officeart/2005/8/layout/list1"/>
    <dgm:cxn modelId="{F94FB635-4F69-486B-8874-3091897338C8}" type="presParOf" srcId="{E1AC682E-0169-4DA7-B071-EB331BB95348}" destId="{1C76698D-9645-44D4-B9BB-43D99101444C}" srcOrd="0" destOrd="0" presId="urn:microsoft.com/office/officeart/2005/8/layout/list1"/>
    <dgm:cxn modelId="{3D29F04A-5D63-4C1F-AA1C-41D065D7D3C3}" type="presParOf" srcId="{E1AC682E-0169-4DA7-B071-EB331BB95348}" destId="{B67F08E3-2744-4D3F-BE22-F23C2B74185F}" srcOrd="1" destOrd="0" presId="urn:microsoft.com/office/officeart/2005/8/layout/list1"/>
    <dgm:cxn modelId="{7F52F462-8087-465A-8031-5464AD80D5D9}" type="presParOf" srcId="{B890F30C-71AA-4DB6-90EF-C5BCF9C2E2F0}" destId="{5A2E9EFA-0E3F-411F-B44B-DB1A730971C6}" srcOrd="13" destOrd="0" presId="urn:microsoft.com/office/officeart/2005/8/layout/list1"/>
    <dgm:cxn modelId="{3998E2FC-1DD0-4D04-BDA4-CB60118D5091}" type="presParOf" srcId="{B890F30C-71AA-4DB6-90EF-C5BCF9C2E2F0}" destId="{36111B76-FE83-4D49-B8E8-1470AFA8CAF8}" srcOrd="14" destOrd="0" presId="urn:microsoft.com/office/officeart/2005/8/layout/list1"/>
    <dgm:cxn modelId="{12DF99E0-0D33-4ADC-A732-828E4132D3B7}" type="presParOf" srcId="{B890F30C-71AA-4DB6-90EF-C5BCF9C2E2F0}" destId="{35908602-E077-45B9-A85F-57AB2C382109}" srcOrd="15" destOrd="0" presId="urn:microsoft.com/office/officeart/2005/8/layout/list1"/>
    <dgm:cxn modelId="{AC650843-78C9-4634-848E-3EBBFAB1692C}" type="presParOf" srcId="{B890F30C-71AA-4DB6-90EF-C5BCF9C2E2F0}" destId="{C5E4DAC4-2FE9-4110-939E-1CF111C127D5}" srcOrd="16" destOrd="0" presId="urn:microsoft.com/office/officeart/2005/8/layout/list1"/>
    <dgm:cxn modelId="{8205AB99-A416-4395-B198-E506A76E4235}" type="presParOf" srcId="{C5E4DAC4-2FE9-4110-939E-1CF111C127D5}" destId="{D38E6835-746D-4C3A-A332-DF4FB50A399A}" srcOrd="0" destOrd="0" presId="urn:microsoft.com/office/officeart/2005/8/layout/list1"/>
    <dgm:cxn modelId="{F4328CFE-97CE-487A-9910-971F8E8A3756}" type="presParOf" srcId="{C5E4DAC4-2FE9-4110-939E-1CF111C127D5}" destId="{E5DBDE57-67CC-4728-B572-172B9E150706}" srcOrd="1" destOrd="0" presId="urn:microsoft.com/office/officeart/2005/8/layout/list1"/>
    <dgm:cxn modelId="{536D3FF5-C022-4673-AA9D-C1198DC00DE5}" type="presParOf" srcId="{B890F30C-71AA-4DB6-90EF-C5BCF9C2E2F0}" destId="{99BD9D47-CC30-4E31-B2C5-C0FD2FDDBE77}" srcOrd="17" destOrd="0" presId="urn:microsoft.com/office/officeart/2005/8/layout/list1"/>
    <dgm:cxn modelId="{48C97D6B-43C0-49AB-83A7-A224CE5541C7}" type="presParOf" srcId="{B890F30C-71AA-4DB6-90EF-C5BCF9C2E2F0}" destId="{7463E4DE-B873-4B18-A7DA-70B0D892DA77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D131B74-7691-4449-95E8-C56F83D9B015}" type="doc">
      <dgm:prSet loTypeId="urn:microsoft.com/office/officeart/2005/8/layout/vList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en-CA"/>
        </a:p>
      </dgm:t>
    </dgm:pt>
    <dgm:pt modelId="{47BFA4D9-2B68-47A3-B3C3-C45CE7288557}">
      <dgm:prSet phldrT="[Text]"/>
      <dgm:spPr>
        <a:solidFill>
          <a:schemeClr val="accent4"/>
        </a:solidFill>
      </dgm:spPr>
      <dgm:t>
        <a:bodyPr/>
        <a:lstStyle/>
        <a:p>
          <a:r>
            <a:rPr lang="en-US" b="0">
              <a:solidFill>
                <a:schemeClr val="bg1"/>
              </a:solidFill>
            </a:rPr>
            <a:t>Organization Type: Registered Charity</a:t>
          </a:r>
          <a:endParaRPr lang="en-CA" b="1">
            <a:solidFill>
              <a:schemeClr val="bg1"/>
            </a:solidFill>
          </a:endParaRPr>
        </a:p>
      </dgm:t>
    </dgm:pt>
    <dgm:pt modelId="{112F8B6C-0830-4ABA-A9F0-853E9C92EC45}" type="parTrans" cxnId="{1DE5ED60-7638-4152-A210-D6711F18B219}">
      <dgm:prSet/>
      <dgm:spPr/>
      <dgm:t>
        <a:bodyPr/>
        <a:lstStyle/>
        <a:p>
          <a:endParaRPr lang="en-CA"/>
        </a:p>
      </dgm:t>
    </dgm:pt>
    <dgm:pt modelId="{58B3831E-491D-42BD-9638-46757046AA3E}" type="sibTrans" cxnId="{1DE5ED60-7638-4152-A210-D6711F18B219}">
      <dgm:prSet/>
      <dgm:spPr/>
      <dgm:t>
        <a:bodyPr/>
        <a:lstStyle/>
        <a:p>
          <a:endParaRPr lang="en-CA"/>
        </a:p>
      </dgm:t>
    </dgm:pt>
    <dgm:pt modelId="{674E2FFF-E90E-4F6B-8564-F56C42A45743}">
      <dgm:prSet/>
      <dgm:spPr/>
      <dgm:t>
        <a:bodyPr/>
        <a:lstStyle/>
        <a:p>
          <a:r>
            <a:rPr lang="en-US" b="0"/>
            <a:t>Region: BC</a:t>
          </a:r>
          <a:endParaRPr lang="en-CA" b="0"/>
        </a:p>
      </dgm:t>
    </dgm:pt>
    <dgm:pt modelId="{84FC0173-B87B-46CB-9A18-6E52F45F8EE9}" type="parTrans" cxnId="{9F954E60-B824-4082-87E4-B7B6550F4FA2}">
      <dgm:prSet/>
      <dgm:spPr/>
      <dgm:t>
        <a:bodyPr/>
        <a:lstStyle/>
        <a:p>
          <a:endParaRPr lang="en-CA"/>
        </a:p>
      </dgm:t>
    </dgm:pt>
    <dgm:pt modelId="{B7C76A2B-A77D-4F1E-8D9F-D1D245F2F432}" type="sibTrans" cxnId="{9F954E60-B824-4082-87E4-B7B6550F4FA2}">
      <dgm:prSet/>
      <dgm:spPr/>
      <dgm:t>
        <a:bodyPr/>
        <a:lstStyle/>
        <a:p>
          <a:endParaRPr lang="en-CA"/>
        </a:p>
      </dgm:t>
    </dgm:pt>
    <dgm:pt modelId="{8D4A7104-9A02-4C07-8E81-F8C7061CC652}">
      <dgm:prSet/>
      <dgm:spPr/>
      <dgm:t>
        <a:bodyPr/>
        <a:lstStyle/>
        <a:p>
          <a:r>
            <a:rPr lang="en-US" b="0" dirty="0"/>
            <a:t>Jurisdiction: Local</a:t>
          </a:r>
        </a:p>
      </dgm:t>
    </dgm:pt>
    <dgm:pt modelId="{E847CBEF-AB78-47DF-A6EE-EC306895C772}" type="parTrans" cxnId="{E1D0B1F2-4867-4AA4-942B-3F326C1FA9C7}">
      <dgm:prSet/>
      <dgm:spPr/>
      <dgm:t>
        <a:bodyPr/>
        <a:lstStyle/>
        <a:p>
          <a:endParaRPr lang="en-CA"/>
        </a:p>
      </dgm:t>
    </dgm:pt>
    <dgm:pt modelId="{4C5C2AD6-BED6-4D18-81E3-765A266D12E9}" type="sibTrans" cxnId="{E1D0B1F2-4867-4AA4-942B-3F326C1FA9C7}">
      <dgm:prSet/>
      <dgm:spPr/>
      <dgm:t>
        <a:bodyPr/>
        <a:lstStyle/>
        <a:p>
          <a:endParaRPr lang="en-CA"/>
        </a:p>
      </dgm:t>
    </dgm:pt>
    <dgm:pt modelId="{8666963E-91E9-4CE7-AC2C-47C0AB9A4386}">
      <dgm:prSet/>
      <dgm:spPr/>
      <dgm:t>
        <a:bodyPr/>
        <a:lstStyle/>
        <a:p>
          <a:r>
            <a:rPr lang="en-US" b="0"/>
            <a:t>Budget: $1 million to $2 million</a:t>
          </a:r>
        </a:p>
      </dgm:t>
    </dgm:pt>
    <dgm:pt modelId="{8512FD2B-B66A-4555-BD4A-0EBB5ACB2D90}" type="parTrans" cxnId="{A1D57549-8C6D-4CB8-8348-3F7EB6BF2FBE}">
      <dgm:prSet/>
      <dgm:spPr/>
      <dgm:t>
        <a:bodyPr/>
        <a:lstStyle/>
        <a:p>
          <a:endParaRPr lang="en-CA"/>
        </a:p>
      </dgm:t>
    </dgm:pt>
    <dgm:pt modelId="{E22F376F-97C5-4BFC-A718-DE0A1B26F3E3}" type="sibTrans" cxnId="{A1D57549-8C6D-4CB8-8348-3F7EB6BF2FBE}">
      <dgm:prSet/>
      <dgm:spPr/>
      <dgm:t>
        <a:bodyPr/>
        <a:lstStyle/>
        <a:p>
          <a:endParaRPr lang="en-CA"/>
        </a:p>
      </dgm:t>
    </dgm:pt>
    <dgm:pt modelId="{6A1F5EBE-5BE9-4D07-AEB1-FAB51890BC37}">
      <dgm:prSet/>
      <dgm:spPr/>
      <dgm:t>
        <a:bodyPr/>
        <a:lstStyle/>
        <a:p>
          <a:r>
            <a:rPr lang="en-US" b="0"/>
            <a:t>Number of Staff: 6 to 10</a:t>
          </a:r>
        </a:p>
      </dgm:t>
    </dgm:pt>
    <dgm:pt modelId="{BEBA73A2-5FF6-44F4-9FA4-8C3792ECF9FE}" type="parTrans" cxnId="{5BAD8872-A864-45FC-8D56-8D5716D0E2E6}">
      <dgm:prSet/>
      <dgm:spPr/>
      <dgm:t>
        <a:bodyPr/>
        <a:lstStyle/>
        <a:p>
          <a:endParaRPr lang="en-CA"/>
        </a:p>
      </dgm:t>
    </dgm:pt>
    <dgm:pt modelId="{2D681038-DFB0-49B9-B537-FE94E967C546}" type="sibTrans" cxnId="{5BAD8872-A864-45FC-8D56-8D5716D0E2E6}">
      <dgm:prSet/>
      <dgm:spPr/>
      <dgm:t>
        <a:bodyPr/>
        <a:lstStyle/>
        <a:p>
          <a:endParaRPr lang="en-CA"/>
        </a:p>
      </dgm:t>
    </dgm:pt>
    <dgm:pt modelId="{44CA8469-0E98-4147-93C1-4FE832CBD41B}">
      <dgm:prSet/>
      <dgm:spPr/>
      <dgm:t>
        <a:bodyPr/>
        <a:lstStyle/>
        <a:p>
          <a:r>
            <a:rPr lang="en-US" b="0"/>
            <a:t>Affiliation: None</a:t>
          </a:r>
        </a:p>
      </dgm:t>
    </dgm:pt>
    <dgm:pt modelId="{F5761F74-0D52-433A-8ECE-117E833C73E0}" type="parTrans" cxnId="{76DD46A6-31A9-4A33-83B5-2493CC471C1A}">
      <dgm:prSet/>
      <dgm:spPr/>
      <dgm:t>
        <a:bodyPr/>
        <a:lstStyle/>
        <a:p>
          <a:endParaRPr lang="en-CA"/>
        </a:p>
      </dgm:t>
    </dgm:pt>
    <dgm:pt modelId="{1E69EC84-582F-4456-BA19-2C06FA170F4B}" type="sibTrans" cxnId="{76DD46A6-31A9-4A33-83B5-2493CC471C1A}">
      <dgm:prSet/>
      <dgm:spPr/>
      <dgm:t>
        <a:bodyPr/>
        <a:lstStyle/>
        <a:p>
          <a:endParaRPr lang="en-CA"/>
        </a:p>
      </dgm:t>
    </dgm:pt>
    <dgm:pt modelId="{10683B1B-7DD6-49CD-935C-8F1619C11DD5}">
      <dgm:prSet phldrT="[Text]"/>
      <dgm:spPr/>
      <dgm:t>
        <a:bodyPr/>
        <a:lstStyle/>
        <a:p>
          <a:r>
            <a:rPr lang="en-CA" b="0" dirty="0"/>
            <a:t>Position: Chief Executive</a:t>
          </a:r>
          <a:endParaRPr lang="en-US" b="0" dirty="0"/>
        </a:p>
      </dgm:t>
    </dgm:pt>
    <dgm:pt modelId="{9609FF44-0ABF-4BAC-948D-872CE1E04E25}" type="parTrans" cxnId="{88EDDD8B-6200-4F6F-A05B-3EBC7F697408}">
      <dgm:prSet/>
      <dgm:spPr/>
      <dgm:t>
        <a:bodyPr/>
        <a:lstStyle/>
        <a:p>
          <a:endParaRPr lang="en-CA"/>
        </a:p>
      </dgm:t>
    </dgm:pt>
    <dgm:pt modelId="{E6A0BAC5-7E18-4062-98F6-41A30110B12F}" type="sibTrans" cxnId="{88EDDD8B-6200-4F6F-A05B-3EBC7F697408}">
      <dgm:prSet/>
      <dgm:spPr/>
      <dgm:t>
        <a:bodyPr/>
        <a:lstStyle/>
        <a:p>
          <a:endParaRPr lang="en-CA"/>
        </a:p>
      </dgm:t>
    </dgm:pt>
    <dgm:pt modelId="{BE6B900C-FDAA-49C8-B02D-6BD91F0CAB69}">
      <dgm:prSet/>
      <dgm:spPr/>
      <dgm:t>
        <a:bodyPr/>
        <a:lstStyle/>
        <a:p>
          <a:r>
            <a:rPr lang="en-CA" b="0"/>
            <a:t>Status: Full-time</a:t>
          </a:r>
        </a:p>
      </dgm:t>
    </dgm:pt>
    <dgm:pt modelId="{52BA82C5-6FAB-4D76-B986-74FC50B9553F}" type="parTrans" cxnId="{24B01B7D-68D0-4EC6-81EC-094E1CC0369A}">
      <dgm:prSet/>
      <dgm:spPr/>
      <dgm:t>
        <a:bodyPr/>
        <a:lstStyle/>
        <a:p>
          <a:endParaRPr lang="en-CA"/>
        </a:p>
      </dgm:t>
    </dgm:pt>
    <dgm:pt modelId="{BCF50055-FDF2-4EDA-896F-31AEFBD45082}" type="sibTrans" cxnId="{24B01B7D-68D0-4EC6-81EC-094E1CC0369A}">
      <dgm:prSet/>
      <dgm:spPr/>
      <dgm:t>
        <a:bodyPr/>
        <a:lstStyle/>
        <a:p>
          <a:endParaRPr lang="en-CA"/>
        </a:p>
      </dgm:t>
    </dgm:pt>
    <dgm:pt modelId="{9BACFBE8-5E6C-47C5-8B60-B93743CE0862}">
      <dgm:prSet/>
      <dgm:spPr/>
      <dgm:t>
        <a:bodyPr/>
        <a:lstStyle/>
        <a:p>
          <a:r>
            <a:rPr lang="en-CA" b="0"/>
            <a:t>Experience in discipline: 5.1 to 10 years</a:t>
          </a:r>
        </a:p>
      </dgm:t>
    </dgm:pt>
    <dgm:pt modelId="{8508CC49-DA01-4ED0-84A4-0CED9B4332EA}" type="parTrans" cxnId="{D19C38A3-672E-4975-8FC2-DEB5E67A1EB8}">
      <dgm:prSet/>
      <dgm:spPr/>
      <dgm:t>
        <a:bodyPr/>
        <a:lstStyle/>
        <a:p>
          <a:endParaRPr lang="en-CA"/>
        </a:p>
      </dgm:t>
    </dgm:pt>
    <dgm:pt modelId="{07C8648F-0246-4C54-9EDC-FECC7EE7BE1A}" type="sibTrans" cxnId="{D19C38A3-672E-4975-8FC2-DEB5E67A1EB8}">
      <dgm:prSet/>
      <dgm:spPr/>
      <dgm:t>
        <a:bodyPr/>
        <a:lstStyle/>
        <a:p>
          <a:endParaRPr lang="en-CA"/>
        </a:p>
      </dgm:t>
    </dgm:pt>
    <dgm:pt modelId="{E1AB1A30-1CDE-46B3-A8C1-7DE99561D7D5}">
      <dgm:prSet/>
      <dgm:spPr/>
      <dgm:t>
        <a:bodyPr/>
        <a:lstStyle/>
        <a:p>
          <a:r>
            <a:rPr lang="en-CA" b="0" dirty="0"/>
            <a:t>Education: </a:t>
          </a:r>
          <a:r>
            <a:rPr lang="en-CA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Undergraduate Degree</a:t>
          </a:r>
          <a:endParaRPr lang="en-CA" b="0" dirty="0"/>
        </a:p>
      </dgm:t>
    </dgm:pt>
    <dgm:pt modelId="{C4A46C20-BFE3-4CD8-B55D-BC1FCEE5618B}" type="parTrans" cxnId="{AD03DBAD-8FE1-406F-9098-5C0E5B2D4F60}">
      <dgm:prSet/>
      <dgm:spPr/>
      <dgm:t>
        <a:bodyPr/>
        <a:lstStyle/>
        <a:p>
          <a:endParaRPr lang="en-CA"/>
        </a:p>
      </dgm:t>
    </dgm:pt>
    <dgm:pt modelId="{71A3483D-FC4C-43A7-84B0-B20C1AD262B8}" type="sibTrans" cxnId="{AD03DBAD-8FE1-406F-9098-5C0E5B2D4F60}">
      <dgm:prSet/>
      <dgm:spPr/>
      <dgm:t>
        <a:bodyPr/>
        <a:lstStyle/>
        <a:p>
          <a:endParaRPr lang="en-CA"/>
        </a:p>
      </dgm:t>
    </dgm:pt>
    <dgm:pt modelId="{BA2E6327-E719-4204-8BE2-5B0C27421A08}">
      <dgm:prSet/>
      <dgm:spPr/>
      <dgm:t>
        <a:bodyPr/>
        <a:lstStyle/>
        <a:p>
          <a:r>
            <a:rPr lang="en-CA" b="0" dirty="0"/>
            <a:t>Remote Work Status: Hybrid</a:t>
          </a:r>
        </a:p>
      </dgm:t>
    </dgm:pt>
    <dgm:pt modelId="{3D4D6B6E-DA8C-4465-8348-824BDF9E496E}" type="parTrans" cxnId="{1911D55D-B414-43D7-B812-FCDF13F4EE20}">
      <dgm:prSet/>
      <dgm:spPr/>
      <dgm:t>
        <a:bodyPr/>
        <a:lstStyle/>
        <a:p>
          <a:endParaRPr lang="en-CA"/>
        </a:p>
      </dgm:t>
    </dgm:pt>
    <dgm:pt modelId="{54341148-6EBC-4475-B103-4FF19136C385}" type="sibTrans" cxnId="{1911D55D-B414-43D7-B812-FCDF13F4EE20}">
      <dgm:prSet/>
      <dgm:spPr/>
      <dgm:t>
        <a:bodyPr/>
        <a:lstStyle/>
        <a:p>
          <a:endParaRPr lang="en-CA"/>
        </a:p>
      </dgm:t>
    </dgm:pt>
    <dgm:pt modelId="{0CA6D130-85E7-47AD-A2C5-E326009A800D}" type="pres">
      <dgm:prSet presAssocID="{DD131B74-7691-4449-95E8-C56F83D9B015}" presName="linear" presStyleCnt="0">
        <dgm:presLayoutVars>
          <dgm:animLvl val="lvl"/>
          <dgm:resizeHandles val="exact"/>
        </dgm:presLayoutVars>
      </dgm:prSet>
      <dgm:spPr/>
    </dgm:pt>
    <dgm:pt modelId="{85A79A35-B2DD-42DC-A186-C19A7AD446D8}" type="pres">
      <dgm:prSet presAssocID="{47BFA4D9-2B68-47A3-B3C3-C45CE7288557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440FE26F-0D87-448E-AF50-9B73C566DDC8}" type="pres">
      <dgm:prSet presAssocID="{58B3831E-491D-42BD-9638-46757046AA3E}" presName="spacer" presStyleCnt="0"/>
      <dgm:spPr/>
    </dgm:pt>
    <dgm:pt modelId="{1CCF70BC-659C-43EF-991F-8D0420C1627A}" type="pres">
      <dgm:prSet presAssocID="{674E2FFF-E90E-4F6B-8564-F56C42A45743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4BA72769-0B37-45AC-AB27-4F5A140358B2}" type="pres">
      <dgm:prSet presAssocID="{B7C76A2B-A77D-4F1E-8D9F-D1D245F2F432}" presName="spacer" presStyleCnt="0"/>
      <dgm:spPr/>
    </dgm:pt>
    <dgm:pt modelId="{CE648098-154D-4216-A04C-2CDEAB66A800}" type="pres">
      <dgm:prSet presAssocID="{8D4A7104-9A02-4C07-8E81-F8C7061CC652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1BF2E637-7BAE-457D-861F-E6AB025603A0}" type="pres">
      <dgm:prSet presAssocID="{4C5C2AD6-BED6-4D18-81E3-765A266D12E9}" presName="spacer" presStyleCnt="0"/>
      <dgm:spPr/>
    </dgm:pt>
    <dgm:pt modelId="{5CB1C472-3E50-457B-B7F3-B0E5EC60C63A}" type="pres">
      <dgm:prSet presAssocID="{8666963E-91E9-4CE7-AC2C-47C0AB9A4386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658DABA0-A381-493E-838A-C8D534D82D67}" type="pres">
      <dgm:prSet presAssocID="{E22F376F-97C5-4BFC-A718-DE0A1B26F3E3}" presName="spacer" presStyleCnt="0"/>
      <dgm:spPr/>
    </dgm:pt>
    <dgm:pt modelId="{22BE8C8B-FF50-44C0-8CF1-D09E9F481C2C}" type="pres">
      <dgm:prSet presAssocID="{6A1F5EBE-5BE9-4D07-AEB1-FAB51890BC37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329E347F-4BB4-4BA2-B379-98F6F3EA233F}" type="pres">
      <dgm:prSet presAssocID="{2D681038-DFB0-49B9-B537-FE94E967C546}" presName="spacer" presStyleCnt="0"/>
      <dgm:spPr/>
    </dgm:pt>
    <dgm:pt modelId="{83E0E49A-3E1E-4FB8-BFE9-4024CAD75187}" type="pres">
      <dgm:prSet presAssocID="{44CA8469-0E98-4147-93C1-4FE832CBD41B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0D4100C7-D0B7-4316-9C92-36474BEEA302}" type="pres">
      <dgm:prSet presAssocID="{1E69EC84-582F-4456-BA19-2C06FA170F4B}" presName="spacer" presStyleCnt="0"/>
      <dgm:spPr/>
    </dgm:pt>
    <dgm:pt modelId="{E90811F2-BD52-4C04-9EBC-5999EEA224A1}" type="pres">
      <dgm:prSet presAssocID="{10683B1B-7DD6-49CD-935C-8F1619C11DD5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9289C0D7-45DE-4DB8-B2BC-ECEB0DF77FC9}" type="pres">
      <dgm:prSet presAssocID="{E6A0BAC5-7E18-4062-98F6-41A30110B12F}" presName="spacer" presStyleCnt="0"/>
      <dgm:spPr/>
    </dgm:pt>
    <dgm:pt modelId="{9C97490A-B2B5-4A40-BF49-3447FFD21EA2}" type="pres">
      <dgm:prSet presAssocID="{BE6B900C-FDAA-49C8-B02D-6BD91F0CAB69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E9413FF3-6F2D-4EFC-ACBC-874B1DBB6408}" type="pres">
      <dgm:prSet presAssocID="{BCF50055-FDF2-4EDA-896F-31AEFBD45082}" presName="spacer" presStyleCnt="0"/>
      <dgm:spPr/>
    </dgm:pt>
    <dgm:pt modelId="{02B89003-DE16-4AC2-9C9D-5410A5A61C4B}" type="pres">
      <dgm:prSet presAssocID="{9BACFBE8-5E6C-47C5-8B60-B93743CE0862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44AD4227-EA3C-4C65-96A0-5B48CD0EED0A}" type="pres">
      <dgm:prSet presAssocID="{07C8648F-0246-4C54-9EDC-FECC7EE7BE1A}" presName="spacer" presStyleCnt="0"/>
      <dgm:spPr/>
    </dgm:pt>
    <dgm:pt modelId="{5D317B77-F7C0-4D98-B458-41FEAAAFD026}" type="pres">
      <dgm:prSet presAssocID="{E1AB1A30-1CDE-46B3-A8C1-7DE99561D7D5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6CBF7F54-D4EF-4B74-91C0-5296038C05CB}" type="pres">
      <dgm:prSet presAssocID="{71A3483D-FC4C-43A7-84B0-B20C1AD262B8}" presName="spacer" presStyleCnt="0"/>
      <dgm:spPr/>
    </dgm:pt>
    <dgm:pt modelId="{B7C0EEFB-CB2D-4302-B5D5-0735D7DECF0A}" type="pres">
      <dgm:prSet presAssocID="{BA2E6327-E719-4204-8BE2-5B0C27421A08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B094C102-2E30-4C77-930E-4A5D6CBF7548}" type="presOf" srcId="{6A1F5EBE-5BE9-4D07-AEB1-FAB51890BC37}" destId="{22BE8C8B-FF50-44C0-8CF1-D09E9F481C2C}" srcOrd="0" destOrd="0" presId="urn:microsoft.com/office/officeart/2005/8/layout/vList2"/>
    <dgm:cxn modelId="{233A461A-4CF4-4C5C-8A30-BEB2FD5069E7}" type="presOf" srcId="{BA2E6327-E719-4204-8BE2-5B0C27421A08}" destId="{B7C0EEFB-CB2D-4302-B5D5-0735D7DECF0A}" srcOrd="0" destOrd="0" presId="urn:microsoft.com/office/officeart/2005/8/layout/vList2"/>
    <dgm:cxn modelId="{04F71D1D-AEDA-4EB4-8680-4E871BA4287E}" type="presOf" srcId="{8D4A7104-9A02-4C07-8E81-F8C7061CC652}" destId="{CE648098-154D-4216-A04C-2CDEAB66A800}" srcOrd="0" destOrd="0" presId="urn:microsoft.com/office/officeart/2005/8/layout/vList2"/>
    <dgm:cxn modelId="{059DAE3E-1822-415C-B846-0BC6E99EC411}" type="presOf" srcId="{E1AB1A30-1CDE-46B3-A8C1-7DE99561D7D5}" destId="{5D317B77-F7C0-4D98-B458-41FEAAAFD026}" srcOrd="0" destOrd="0" presId="urn:microsoft.com/office/officeart/2005/8/layout/vList2"/>
    <dgm:cxn modelId="{1911D55D-B414-43D7-B812-FCDF13F4EE20}" srcId="{DD131B74-7691-4449-95E8-C56F83D9B015}" destId="{BA2E6327-E719-4204-8BE2-5B0C27421A08}" srcOrd="10" destOrd="0" parTransId="{3D4D6B6E-DA8C-4465-8348-824BDF9E496E}" sibTransId="{54341148-6EBC-4475-B103-4FF19136C385}"/>
    <dgm:cxn modelId="{9F954E60-B824-4082-87E4-B7B6550F4FA2}" srcId="{DD131B74-7691-4449-95E8-C56F83D9B015}" destId="{674E2FFF-E90E-4F6B-8564-F56C42A45743}" srcOrd="1" destOrd="0" parTransId="{84FC0173-B87B-46CB-9A18-6E52F45F8EE9}" sibTransId="{B7C76A2B-A77D-4F1E-8D9F-D1D245F2F432}"/>
    <dgm:cxn modelId="{1DE5ED60-7638-4152-A210-D6711F18B219}" srcId="{DD131B74-7691-4449-95E8-C56F83D9B015}" destId="{47BFA4D9-2B68-47A3-B3C3-C45CE7288557}" srcOrd="0" destOrd="0" parTransId="{112F8B6C-0830-4ABA-A9F0-853E9C92EC45}" sibTransId="{58B3831E-491D-42BD-9638-46757046AA3E}"/>
    <dgm:cxn modelId="{A1D57549-8C6D-4CB8-8348-3F7EB6BF2FBE}" srcId="{DD131B74-7691-4449-95E8-C56F83D9B015}" destId="{8666963E-91E9-4CE7-AC2C-47C0AB9A4386}" srcOrd="3" destOrd="0" parTransId="{8512FD2B-B66A-4555-BD4A-0EBB5ACB2D90}" sibTransId="{E22F376F-97C5-4BFC-A718-DE0A1B26F3E3}"/>
    <dgm:cxn modelId="{5BAD8872-A864-45FC-8D56-8D5716D0E2E6}" srcId="{DD131B74-7691-4449-95E8-C56F83D9B015}" destId="{6A1F5EBE-5BE9-4D07-AEB1-FAB51890BC37}" srcOrd="4" destOrd="0" parTransId="{BEBA73A2-5FF6-44F4-9FA4-8C3792ECF9FE}" sibTransId="{2D681038-DFB0-49B9-B537-FE94E967C546}"/>
    <dgm:cxn modelId="{24B01B7D-68D0-4EC6-81EC-094E1CC0369A}" srcId="{DD131B74-7691-4449-95E8-C56F83D9B015}" destId="{BE6B900C-FDAA-49C8-B02D-6BD91F0CAB69}" srcOrd="7" destOrd="0" parTransId="{52BA82C5-6FAB-4D76-B986-74FC50B9553F}" sibTransId="{BCF50055-FDF2-4EDA-896F-31AEFBD45082}"/>
    <dgm:cxn modelId="{88EDDD8B-6200-4F6F-A05B-3EBC7F697408}" srcId="{DD131B74-7691-4449-95E8-C56F83D9B015}" destId="{10683B1B-7DD6-49CD-935C-8F1619C11DD5}" srcOrd="6" destOrd="0" parTransId="{9609FF44-0ABF-4BAC-948D-872CE1E04E25}" sibTransId="{E6A0BAC5-7E18-4062-98F6-41A30110B12F}"/>
    <dgm:cxn modelId="{6176F8A2-35B7-48CF-993F-570669E82028}" type="presOf" srcId="{DD131B74-7691-4449-95E8-C56F83D9B015}" destId="{0CA6D130-85E7-47AD-A2C5-E326009A800D}" srcOrd="0" destOrd="0" presId="urn:microsoft.com/office/officeart/2005/8/layout/vList2"/>
    <dgm:cxn modelId="{D19C38A3-672E-4975-8FC2-DEB5E67A1EB8}" srcId="{DD131B74-7691-4449-95E8-C56F83D9B015}" destId="{9BACFBE8-5E6C-47C5-8B60-B93743CE0862}" srcOrd="8" destOrd="0" parTransId="{8508CC49-DA01-4ED0-84A4-0CED9B4332EA}" sibTransId="{07C8648F-0246-4C54-9EDC-FECC7EE7BE1A}"/>
    <dgm:cxn modelId="{76DD46A6-31A9-4A33-83B5-2493CC471C1A}" srcId="{DD131B74-7691-4449-95E8-C56F83D9B015}" destId="{44CA8469-0E98-4147-93C1-4FE832CBD41B}" srcOrd="5" destOrd="0" parTransId="{F5761F74-0D52-433A-8ECE-117E833C73E0}" sibTransId="{1E69EC84-582F-4456-BA19-2C06FA170F4B}"/>
    <dgm:cxn modelId="{AD03DBAD-8FE1-406F-9098-5C0E5B2D4F60}" srcId="{DD131B74-7691-4449-95E8-C56F83D9B015}" destId="{E1AB1A30-1CDE-46B3-A8C1-7DE99561D7D5}" srcOrd="9" destOrd="0" parTransId="{C4A46C20-BFE3-4CD8-B55D-BC1FCEE5618B}" sibTransId="{71A3483D-FC4C-43A7-84B0-B20C1AD262B8}"/>
    <dgm:cxn modelId="{D92D3DB0-E9DC-4ECB-AE40-882F97A5EC79}" type="presOf" srcId="{674E2FFF-E90E-4F6B-8564-F56C42A45743}" destId="{1CCF70BC-659C-43EF-991F-8D0420C1627A}" srcOrd="0" destOrd="0" presId="urn:microsoft.com/office/officeart/2005/8/layout/vList2"/>
    <dgm:cxn modelId="{870A2BD1-584C-4B6C-9A52-60CF8D52D6CC}" type="presOf" srcId="{10683B1B-7DD6-49CD-935C-8F1619C11DD5}" destId="{E90811F2-BD52-4C04-9EBC-5999EEA224A1}" srcOrd="0" destOrd="0" presId="urn:microsoft.com/office/officeart/2005/8/layout/vList2"/>
    <dgm:cxn modelId="{1D9108D6-D767-42FB-B429-F1625CE54C61}" type="presOf" srcId="{47BFA4D9-2B68-47A3-B3C3-C45CE7288557}" destId="{85A79A35-B2DD-42DC-A186-C19A7AD446D8}" srcOrd="0" destOrd="0" presId="urn:microsoft.com/office/officeart/2005/8/layout/vList2"/>
    <dgm:cxn modelId="{8A702BD8-6674-432B-BBC6-028D770E0626}" type="presOf" srcId="{BE6B900C-FDAA-49C8-B02D-6BD91F0CAB69}" destId="{9C97490A-B2B5-4A40-BF49-3447FFD21EA2}" srcOrd="0" destOrd="0" presId="urn:microsoft.com/office/officeart/2005/8/layout/vList2"/>
    <dgm:cxn modelId="{A14F59EB-6994-46D7-A63B-51D0A558BAA4}" type="presOf" srcId="{8666963E-91E9-4CE7-AC2C-47C0AB9A4386}" destId="{5CB1C472-3E50-457B-B7F3-B0E5EC60C63A}" srcOrd="0" destOrd="0" presId="urn:microsoft.com/office/officeart/2005/8/layout/vList2"/>
    <dgm:cxn modelId="{E2FECAEF-D5C4-4BB8-8DED-55486FFC7AE4}" type="presOf" srcId="{44CA8469-0E98-4147-93C1-4FE832CBD41B}" destId="{83E0E49A-3E1E-4FB8-BFE9-4024CAD75187}" srcOrd="0" destOrd="0" presId="urn:microsoft.com/office/officeart/2005/8/layout/vList2"/>
    <dgm:cxn modelId="{E1D0B1F2-4867-4AA4-942B-3F326C1FA9C7}" srcId="{DD131B74-7691-4449-95E8-C56F83D9B015}" destId="{8D4A7104-9A02-4C07-8E81-F8C7061CC652}" srcOrd="2" destOrd="0" parTransId="{E847CBEF-AB78-47DF-A6EE-EC306895C772}" sibTransId="{4C5C2AD6-BED6-4D18-81E3-765A266D12E9}"/>
    <dgm:cxn modelId="{A40490FE-1E98-4D36-9529-CCB47471A898}" type="presOf" srcId="{9BACFBE8-5E6C-47C5-8B60-B93743CE0862}" destId="{02B89003-DE16-4AC2-9C9D-5410A5A61C4B}" srcOrd="0" destOrd="0" presId="urn:microsoft.com/office/officeart/2005/8/layout/vList2"/>
    <dgm:cxn modelId="{C3BA8B90-74C4-4643-B003-0986DDCE3E10}" type="presParOf" srcId="{0CA6D130-85E7-47AD-A2C5-E326009A800D}" destId="{85A79A35-B2DD-42DC-A186-C19A7AD446D8}" srcOrd="0" destOrd="0" presId="urn:microsoft.com/office/officeart/2005/8/layout/vList2"/>
    <dgm:cxn modelId="{2E4E6CDC-5FFA-4AE5-9C3C-71FA09B2AD5C}" type="presParOf" srcId="{0CA6D130-85E7-47AD-A2C5-E326009A800D}" destId="{440FE26F-0D87-448E-AF50-9B73C566DDC8}" srcOrd="1" destOrd="0" presId="urn:microsoft.com/office/officeart/2005/8/layout/vList2"/>
    <dgm:cxn modelId="{5A68BC34-7FF4-40D4-B9D4-71D92303C0C2}" type="presParOf" srcId="{0CA6D130-85E7-47AD-A2C5-E326009A800D}" destId="{1CCF70BC-659C-43EF-991F-8D0420C1627A}" srcOrd="2" destOrd="0" presId="urn:microsoft.com/office/officeart/2005/8/layout/vList2"/>
    <dgm:cxn modelId="{782CBD4B-E24D-480D-81B5-1F131E058BBE}" type="presParOf" srcId="{0CA6D130-85E7-47AD-A2C5-E326009A800D}" destId="{4BA72769-0B37-45AC-AB27-4F5A140358B2}" srcOrd="3" destOrd="0" presId="urn:microsoft.com/office/officeart/2005/8/layout/vList2"/>
    <dgm:cxn modelId="{4EA83820-328C-4FD7-9864-D8957BF55E6E}" type="presParOf" srcId="{0CA6D130-85E7-47AD-A2C5-E326009A800D}" destId="{CE648098-154D-4216-A04C-2CDEAB66A800}" srcOrd="4" destOrd="0" presId="urn:microsoft.com/office/officeart/2005/8/layout/vList2"/>
    <dgm:cxn modelId="{D5179DA5-9318-41E6-96C7-685A4BBE3292}" type="presParOf" srcId="{0CA6D130-85E7-47AD-A2C5-E326009A800D}" destId="{1BF2E637-7BAE-457D-861F-E6AB025603A0}" srcOrd="5" destOrd="0" presId="urn:microsoft.com/office/officeart/2005/8/layout/vList2"/>
    <dgm:cxn modelId="{08190C01-B816-4220-A5EB-7C678427424F}" type="presParOf" srcId="{0CA6D130-85E7-47AD-A2C5-E326009A800D}" destId="{5CB1C472-3E50-457B-B7F3-B0E5EC60C63A}" srcOrd="6" destOrd="0" presId="urn:microsoft.com/office/officeart/2005/8/layout/vList2"/>
    <dgm:cxn modelId="{5A943CAF-3336-4941-8D2B-A8FFB34F11A3}" type="presParOf" srcId="{0CA6D130-85E7-47AD-A2C5-E326009A800D}" destId="{658DABA0-A381-493E-838A-C8D534D82D67}" srcOrd="7" destOrd="0" presId="urn:microsoft.com/office/officeart/2005/8/layout/vList2"/>
    <dgm:cxn modelId="{550FCDAA-4F82-4EEF-B61E-43917B147513}" type="presParOf" srcId="{0CA6D130-85E7-47AD-A2C5-E326009A800D}" destId="{22BE8C8B-FF50-44C0-8CF1-D09E9F481C2C}" srcOrd="8" destOrd="0" presId="urn:microsoft.com/office/officeart/2005/8/layout/vList2"/>
    <dgm:cxn modelId="{48EC7465-1630-4EEF-A617-BB4F11577218}" type="presParOf" srcId="{0CA6D130-85E7-47AD-A2C5-E326009A800D}" destId="{329E347F-4BB4-4BA2-B379-98F6F3EA233F}" srcOrd="9" destOrd="0" presId="urn:microsoft.com/office/officeart/2005/8/layout/vList2"/>
    <dgm:cxn modelId="{CD56793B-5D1C-4E9B-8C57-5D6CC546102E}" type="presParOf" srcId="{0CA6D130-85E7-47AD-A2C5-E326009A800D}" destId="{83E0E49A-3E1E-4FB8-BFE9-4024CAD75187}" srcOrd="10" destOrd="0" presId="urn:microsoft.com/office/officeart/2005/8/layout/vList2"/>
    <dgm:cxn modelId="{A5029C75-5582-447C-BA6E-E4C69FAD7C9D}" type="presParOf" srcId="{0CA6D130-85E7-47AD-A2C5-E326009A800D}" destId="{0D4100C7-D0B7-4316-9C92-36474BEEA302}" srcOrd="11" destOrd="0" presId="urn:microsoft.com/office/officeart/2005/8/layout/vList2"/>
    <dgm:cxn modelId="{5DE703B8-D248-458D-8DD9-B33838FCE980}" type="presParOf" srcId="{0CA6D130-85E7-47AD-A2C5-E326009A800D}" destId="{E90811F2-BD52-4C04-9EBC-5999EEA224A1}" srcOrd="12" destOrd="0" presId="urn:microsoft.com/office/officeart/2005/8/layout/vList2"/>
    <dgm:cxn modelId="{1C8B6182-286E-4626-8ABE-8C9FC18EE9CB}" type="presParOf" srcId="{0CA6D130-85E7-47AD-A2C5-E326009A800D}" destId="{9289C0D7-45DE-4DB8-B2BC-ECEB0DF77FC9}" srcOrd="13" destOrd="0" presId="urn:microsoft.com/office/officeart/2005/8/layout/vList2"/>
    <dgm:cxn modelId="{02932F20-F2AA-43B7-A2C5-2D7F450AAB56}" type="presParOf" srcId="{0CA6D130-85E7-47AD-A2C5-E326009A800D}" destId="{9C97490A-B2B5-4A40-BF49-3447FFD21EA2}" srcOrd="14" destOrd="0" presId="urn:microsoft.com/office/officeart/2005/8/layout/vList2"/>
    <dgm:cxn modelId="{5FC5E9E8-10C8-4FBF-8052-9F44AE2368AD}" type="presParOf" srcId="{0CA6D130-85E7-47AD-A2C5-E326009A800D}" destId="{E9413FF3-6F2D-4EFC-ACBC-874B1DBB6408}" srcOrd="15" destOrd="0" presId="urn:microsoft.com/office/officeart/2005/8/layout/vList2"/>
    <dgm:cxn modelId="{4D7FD6C8-2A17-4607-B500-8A23B1BE89E3}" type="presParOf" srcId="{0CA6D130-85E7-47AD-A2C5-E326009A800D}" destId="{02B89003-DE16-4AC2-9C9D-5410A5A61C4B}" srcOrd="16" destOrd="0" presId="urn:microsoft.com/office/officeart/2005/8/layout/vList2"/>
    <dgm:cxn modelId="{C8DC88CD-A580-4025-AB9E-837C186A4F18}" type="presParOf" srcId="{0CA6D130-85E7-47AD-A2C5-E326009A800D}" destId="{44AD4227-EA3C-4C65-96A0-5B48CD0EED0A}" srcOrd="17" destOrd="0" presId="urn:microsoft.com/office/officeart/2005/8/layout/vList2"/>
    <dgm:cxn modelId="{1D3F947A-CDEA-463E-86DD-832B2710310B}" type="presParOf" srcId="{0CA6D130-85E7-47AD-A2C5-E326009A800D}" destId="{5D317B77-F7C0-4D98-B458-41FEAAAFD026}" srcOrd="18" destOrd="0" presId="urn:microsoft.com/office/officeart/2005/8/layout/vList2"/>
    <dgm:cxn modelId="{6DD83EB5-57A3-401F-9529-24621D9A740D}" type="presParOf" srcId="{0CA6D130-85E7-47AD-A2C5-E326009A800D}" destId="{6CBF7F54-D4EF-4B74-91C0-5296038C05CB}" srcOrd="19" destOrd="0" presId="urn:microsoft.com/office/officeart/2005/8/layout/vList2"/>
    <dgm:cxn modelId="{FC9AAB1C-DA52-4B93-8312-BECAF8FFEF68}" type="presParOf" srcId="{0CA6D130-85E7-47AD-A2C5-E326009A800D}" destId="{B7C0EEFB-CB2D-4302-B5D5-0735D7DECF0A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D131B74-7691-4449-95E8-C56F83D9B015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CA"/>
        </a:p>
      </dgm:t>
    </dgm:pt>
    <dgm:pt modelId="{47BFA4D9-2B68-47A3-B3C3-C45CE7288557}">
      <dgm:prSet phldrT="[Text]"/>
      <dgm:spPr>
        <a:solidFill>
          <a:schemeClr val="accent2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Region: BC</a:t>
          </a:r>
          <a:endParaRPr lang="en-CA" b="1">
            <a:solidFill>
              <a:schemeClr val="bg1"/>
            </a:solidFill>
          </a:endParaRPr>
        </a:p>
      </dgm:t>
    </dgm:pt>
    <dgm:pt modelId="{112F8B6C-0830-4ABA-A9F0-853E9C92EC45}" type="parTrans" cxnId="{1DE5ED60-7638-4152-A210-D6711F18B219}">
      <dgm:prSet/>
      <dgm:spPr/>
      <dgm:t>
        <a:bodyPr/>
        <a:lstStyle/>
        <a:p>
          <a:endParaRPr lang="en-CA"/>
        </a:p>
      </dgm:t>
    </dgm:pt>
    <dgm:pt modelId="{58B3831E-491D-42BD-9638-46757046AA3E}" type="sibTrans" cxnId="{1DE5ED60-7638-4152-A210-D6711F18B219}">
      <dgm:prSet/>
      <dgm:spPr/>
      <dgm:t>
        <a:bodyPr/>
        <a:lstStyle/>
        <a:p>
          <a:endParaRPr lang="en-CA"/>
        </a:p>
      </dgm:t>
    </dgm:pt>
    <dgm:pt modelId="{674E2FFF-E90E-4F6B-8564-F56C42A45743}">
      <dgm:prSet/>
      <dgm:spPr/>
      <dgm:t>
        <a:bodyPr/>
        <a:lstStyle/>
        <a:p>
          <a:r>
            <a:rPr lang="en-US" b="0"/>
            <a:t>Organization Type: Registered Charity</a:t>
          </a:r>
          <a:endParaRPr lang="en-CA" b="0"/>
        </a:p>
      </dgm:t>
    </dgm:pt>
    <dgm:pt modelId="{84FC0173-B87B-46CB-9A18-6E52F45F8EE9}" type="parTrans" cxnId="{9F954E60-B824-4082-87E4-B7B6550F4FA2}">
      <dgm:prSet/>
      <dgm:spPr/>
      <dgm:t>
        <a:bodyPr/>
        <a:lstStyle/>
        <a:p>
          <a:endParaRPr lang="en-CA"/>
        </a:p>
      </dgm:t>
    </dgm:pt>
    <dgm:pt modelId="{B7C76A2B-A77D-4F1E-8D9F-D1D245F2F432}" type="sibTrans" cxnId="{9F954E60-B824-4082-87E4-B7B6550F4FA2}">
      <dgm:prSet/>
      <dgm:spPr/>
      <dgm:t>
        <a:bodyPr/>
        <a:lstStyle/>
        <a:p>
          <a:endParaRPr lang="en-CA"/>
        </a:p>
      </dgm:t>
    </dgm:pt>
    <dgm:pt modelId="{8D4A7104-9A02-4C07-8E81-F8C7061CC652}">
      <dgm:prSet/>
      <dgm:spPr/>
      <dgm:t>
        <a:bodyPr/>
        <a:lstStyle/>
        <a:p>
          <a:r>
            <a:rPr lang="en-US" b="0" dirty="0"/>
            <a:t>Jurisdiction: Local</a:t>
          </a:r>
        </a:p>
      </dgm:t>
    </dgm:pt>
    <dgm:pt modelId="{E847CBEF-AB78-47DF-A6EE-EC306895C772}" type="parTrans" cxnId="{E1D0B1F2-4867-4AA4-942B-3F326C1FA9C7}">
      <dgm:prSet/>
      <dgm:spPr/>
      <dgm:t>
        <a:bodyPr/>
        <a:lstStyle/>
        <a:p>
          <a:endParaRPr lang="en-CA"/>
        </a:p>
      </dgm:t>
    </dgm:pt>
    <dgm:pt modelId="{4C5C2AD6-BED6-4D18-81E3-765A266D12E9}" type="sibTrans" cxnId="{E1D0B1F2-4867-4AA4-942B-3F326C1FA9C7}">
      <dgm:prSet/>
      <dgm:spPr/>
      <dgm:t>
        <a:bodyPr/>
        <a:lstStyle/>
        <a:p>
          <a:endParaRPr lang="en-CA"/>
        </a:p>
      </dgm:t>
    </dgm:pt>
    <dgm:pt modelId="{0779F3BB-4586-44EE-9B0D-91821213B975}">
      <dgm:prSet/>
      <dgm:spPr/>
      <dgm:t>
        <a:bodyPr/>
        <a:lstStyle/>
        <a:p>
          <a:r>
            <a:rPr lang="en-US" b="0"/>
            <a:t>Budget: $1 million to $2 million</a:t>
          </a:r>
        </a:p>
      </dgm:t>
    </dgm:pt>
    <dgm:pt modelId="{9C6DAF84-7693-4043-896C-6FB49249096F}" type="parTrans" cxnId="{6351BA50-57BA-44FE-91AB-CBA97DB4FEC6}">
      <dgm:prSet/>
      <dgm:spPr/>
      <dgm:t>
        <a:bodyPr/>
        <a:lstStyle/>
        <a:p>
          <a:endParaRPr lang="en-CA"/>
        </a:p>
      </dgm:t>
    </dgm:pt>
    <dgm:pt modelId="{2D7475E5-3D4D-47A2-AE6D-88B0723C9C2B}" type="sibTrans" cxnId="{6351BA50-57BA-44FE-91AB-CBA97DB4FEC6}">
      <dgm:prSet/>
      <dgm:spPr/>
      <dgm:t>
        <a:bodyPr/>
        <a:lstStyle/>
        <a:p>
          <a:endParaRPr lang="en-CA"/>
        </a:p>
      </dgm:t>
    </dgm:pt>
    <dgm:pt modelId="{004429B2-A588-4D16-98F7-79205A87ADA8}">
      <dgm:prSet/>
      <dgm:spPr/>
      <dgm:t>
        <a:bodyPr/>
        <a:lstStyle/>
        <a:p>
          <a:r>
            <a:rPr lang="en-US" b="0"/>
            <a:t>Number of Staff: 6 to 10</a:t>
          </a:r>
        </a:p>
      </dgm:t>
    </dgm:pt>
    <dgm:pt modelId="{CF0C6D48-8B37-4112-B1A4-E3E566242521}" type="parTrans" cxnId="{723032B9-8A83-4A81-ADB6-4F64BEF7CAC0}">
      <dgm:prSet/>
      <dgm:spPr/>
      <dgm:t>
        <a:bodyPr/>
        <a:lstStyle/>
        <a:p>
          <a:endParaRPr lang="en-CA"/>
        </a:p>
      </dgm:t>
    </dgm:pt>
    <dgm:pt modelId="{C16D7D58-183C-4072-9DFA-5ED285E2C939}" type="sibTrans" cxnId="{723032B9-8A83-4A81-ADB6-4F64BEF7CAC0}">
      <dgm:prSet/>
      <dgm:spPr/>
      <dgm:t>
        <a:bodyPr/>
        <a:lstStyle/>
        <a:p>
          <a:endParaRPr lang="en-CA"/>
        </a:p>
      </dgm:t>
    </dgm:pt>
    <dgm:pt modelId="{1C0A5BE6-410F-40DF-A224-0739FF507912}">
      <dgm:prSet/>
      <dgm:spPr/>
      <dgm:t>
        <a:bodyPr/>
        <a:lstStyle/>
        <a:p>
          <a:r>
            <a:rPr lang="en-US" b="0"/>
            <a:t>Affiliation: None</a:t>
          </a:r>
        </a:p>
      </dgm:t>
    </dgm:pt>
    <dgm:pt modelId="{AECDFAA7-55AC-449E-B2B3-6B6578483E4A}" type="parTrans" cxnId="{0973B865-EC62-43B9-A2E6-EB98BC12A7CD}">
      <dgm:prSet/>
      <dgm:spPr/>
      <dgm:t>
        <a:bodyPr/>
        <a:lstStyle/>
        <a:p>
          <a:endParaRPr lang="en-CA"/>
        </a:p>
      </dgm:t>
    </dgm:pt>
    <dgm:pt modelId="{39C76670-4FC0-45DD-A7D0-F53288E26C0E}" type="sibTrans" cxnId="{0973B865-EC62-43B9-A2E6-EB98BC12A7CD}">
      <dgm:prSet/>
      <dgm:spPr/>
      <dgm:t>
        <a:bodyPr/>
        <a:lstStyle/>
        <a:p>
          <a:endParaRPr lang="en-CA"/>
        </a:p>
      </dgm:t>
    </dgm:pt>
    <dgm:pt modelId="{5D9EB330-4DDB-4B02-B7BE-E617DBC52575}">
      <dgm:prSet phldrT="[Text]"/>
      <dgm:spPr/>
      <dgm:t>
        <a:bodyPr/>
        <a:lstStyle/>
        <a:p>
          <a:r>
            <a:rPr lang="en-CA" b="0" dirty="0"/>
            <a:t>Position: Chief Executive</a:t>
          </a:r>
          <a:endParaRPr lang="en-US" b="0" dirty="0"/>
        </a:p>
      </dgm:t>
    </dgm:pt>
    <dgm:pt modelId="{ECCA20EE-91FE-4251-BB5B-9331B2B6B3C8}" type="parTrans" cxnId="{7BF84D2D-1158-4FB4-B1E5-D6864D2B733D}">
      <dgm:prSet/>
      <dgm:spPr/>
      <dgm:t>
        <a:bodyPr/>
        <a:lstStyle/>
        <a:p>
          <a:endParaRPr lang="en-CA"/>
        </a:p>
      </dgm:t>
    </dgm:pt>
    <dgm:pt modelId="{02F475EF-3CFB-4FD4-9A39-3637F38A38D4}" type="sibTrans" cxnId="{7BF84D2D-1158-4FB4-B1E5-D6864D2B733D}">
      <dgm:prSet/>
      <dgm:spPr/>
      <dgm:t>
        <a:bodyPr/>
        <a:lstStyle/>
        <a:p>
          <a:endParaRPr lang="en-CA"/>
        </a:p>
      </dgm:t>
    </dgm:pt>
    <dgm:pt modelId="{433E93C6-E2EB-4FD8-B8B7-72E852EB9778}">
      <dgm:prSet/>
      <dgm:spPr/>
      <dgm:t>
        <a:bodyPr/>
        <a:lstStyle/>
        <a:p>
          <a:r>
            <a:rPr lang="en-CA" b="0"/>
            <a:t>Status: Full-time</a:t>
          </a:r>
        </a:p>
      </dgm:t>
    </dgm:pt>
    <dgm:pt modelId="{C97B2B85-506A-4782-AE1A-789C756B7F43}" type="parTrans" cxnId="{3A431B69-D554-47CA-8EBE-FB5814C0F2E1}">
      <dgm:prSet/>
      <dgm:spPr/>
      <dgm:t>
        <a:bodyPr/>
        <a:lstStyle/>
        <a:p>
          <a:endParaRPr lang="en-CA"/>
        </a:p>
      </dgm:t>
    </dgm:pt>
    <dgm:pt modelId="{59C3FBED-A373-4BE0-9D3A-B49207F3AFB0}" type="sibTrans" cxnId="{3A431B69-D554-47CA-8EBE-FB5814C0F2E1}">
      <dgm:prSet/>
      <dgm:spPr/>
      <dgm:t>
        <a:bodyPr/>
        <a:lstStyle/>
        <a:p>
          <a:endParaRPr lang="en-CA"/>
        </a:p>
      </dgm:t>
    </dgm:pt>
    <dgm:pt modelId="{E321FA6C-F1A8-4619-BE27-98015911475A}">
      <dgm:prSet/>
      <dgm:spPr/>
      <dgm:t>
        <a:bodyPr/>
        <a:lstStyle/>
        <a:p>
          <a:r>
            <a:rPr lang="en-CA" b="0"/>
            <a:t>Experience in discipline: 5.1 to 10 years</a:t>
          </a:r>
        </a:p>
      </dgm:t>
    </dgm:pt>
    <dgm:pt modelId="{A99CFA6B-3462-41F8-B047-4608D20EEA9B}" type="parTrans" cxnId="{B02911E6-D519-4D25-A479-CB4CFBC1E72B}">
      <dgm:prSet/>
      <dgm:spPr/>
      <dgm:t>
        <a:bodyPr/>
        <a:lstStyle/>
        <a:p>
          <a:endParaRPr lang="en-CA"/>
        </a:p>
      </dgm:t>
    </dgm:pt>
    <dgm:pt modelId="{55105423-B4C4-47CE-B033-4AA76CD18783}" type="sibTrans" cxnId="{B02911E6-D519-4D25-A479-CB4CFBC1E72B}">
      <dgm:prSet/>
      <dgm:spPr/>
      <dgm:t>
        <a:bodyPr/>
        <a:lstStyle/>
        <a:p>
          <a:endParaRPr lang="en-CA"/>
        </a:p>
      </dgm:t>
    </dgm:pt>
    <dgm:pt modelId="{AA2A6AF0-7C0C-479D-9709-4A1152FD2C40}">
      <dgm:prSet/>
      <dgm:spPr/>
      <dgm:t>
        <a:bodyPr/>
        <a:lstStyle/>
        <a:p>
          <a:r>
            <a:rPr lang="en-CA" b="0" dirty="0"/>
            <a:t>Education: </a:t>
          </a:r>
          <a:r>
            <a:rPr lang="en-CA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Undergraduate Degree</a:t>
          </a:r>
          <a:endParaRPr lang="en-CA" b="0" dirty="0"/>
        </a:p>
      </dgm:t>
    </dgm:pt>
    <dgm:pt modelId="{6907F9E8-2488-4460-A1DF-E15AD8369899}" type="parTrans" cxnId="{D6442961-7AC0-4A8A-A5C5-889719DA2333}">
      <dgm:prSet/>
      <dgm:spPr/>
      <dgm:t>
        <a:bodyPr/>
        <a:lstStyle/>
        <a:p>
          <a:endParaRPr lang="en-CA"/>
        </a:p>
      </dgm:t>
    </dgm:pt>
    <dgm:pt modelId="{3675A3EA-9B0E-40A0-B571-9A74D529A3B6}" type="sibTrans" cxnId="{D6442961-7AC0-4A8A-A5C5-889719DA2333}">
      <dgm:prSet/>
      <dgm:spPr/>
      <dgm:t>
        <a:bodyPr/>
        <a:lstStyle/>
        <a:p>
          <a:endParaRPr lang="en-CA"/>
        </a:p>
      </dgm:t>
    </dgm:pt>
    <dgm:pt modelId="{214132B2-4221-4F86-9548-049BDBFA9983}">
      <dgm:prSet/>
      <dgm:spPr/>
      <dgm:t>
        <a:bodyPr/>
        <a:lstStyle/>
        <a:p>
          <a:r>
            <a:rPr lang="en-CA" b="0" dirty="0"/>
            <a:t>Remote Work Status: Hybrid</a:t>
          </a:r>
          <a:endParaRPr lang="en-CA"/>
        </a:p>
      </dgm:t>
    </dgm:pt>
    <dgm:pt modelId="{19620D73-A11C-4657-B0AE-6A8771C78F2F}" type="parTrans" cxnId="{EDCF498E-9729-4326-9D42-6DEB271919B3}">
      <dgm:prSet/>
      <dgm:spPr/>
      <dgm:t>
        <a:bodyPr/>
        <a:lstStyle/>
        <a:p>
          <a:endParaRPr lang="en-CA"/>
        </a:p>
      </dgm:t>
    </dgm:pt>
    <dgm:pt modelId="{A8B252EF-8B09-4EA1-A390-2A7389500AFC}" type="sibTrans" cxnId="{EDCF498E-9729-4326-9D42-6DEB271919B3}">
      <dgm:prSet/>
      <dgm:spPr/>
      <dgm:t>
        <a:bodyPr/>
        <a:lstStyle/>
        <a:p>
          <a:endParaRPr lang="en-CA"/>
        </a:p>
      </dgm:t>
    </dgm:pt>
    <dgm:pt modelId="{0CA6D130-85E7-47AD-A2C5-E326009A800D}" type="pres">
      <dgm:prSet presAssocID="{DD131B74-7691-4449-95E8-C56F83D9B015}" presName="linear" presStyleCnt="0">
        <dgm:presLayoutVars>
          <dgm:animLvl val="lvl"/>
          <dgm:resizeHandles val="exact"/>
        </dgm:presLayoutVars>
      </dgm:prSet>
      <dgm:spPr/>
    </dgm:pt>
    <dgm:pt modelId="{85A79A35-B2DD-42DC-A186-C19A7AD446D8}" type="pres">
      <dgm:prSet presAssocID="{47BFA4D9-2B68-47A3-B3C3-C45CE7288557}" presName="parentText" presStyleLbl="node1" presStyleIdx="0" presStyleCnt="11">
        <dgm:presLayoutVars>
          <dgm:chMax val="0"/>
          <dgm:bulletEnabled val="1"/>
        </dgm:presLayoutVars>
      </dgm:prSet>
      <dgm:spPr/>
    </dgm:pt>
    <dgm:pt modelId="{440FE26F-0D87-448E-AF50-9B73C566DDC8}" type="pres">
      <dgm:prSet presAssocID="{58B3831E-491D-42BD-9638-46757046AA3E}" presName="spacer" presStyleCnt="0"/>
      <dgm:spPr/>
    </dgm:pt>
    <dgm:pt modelId="{1CCF70BC-659C-43EF-991F-8D0420C1627A}" type="pres">
      <dgm:prSet presAssocID="{674E2FFF-E90E-4F6B-8564-F56C42A45743}" presName="parentText" presStyleLbl="node1" presStyleIdx="1" presStyleCnt="11">
        <dgm:presLayoutVars>
          <dgm:chMax val="0"/>
          <dgm:bulletEnabled val="1"/>
        </dgm:presLayoutVars>
      </dgm:prSet>
      <dgm:spPr/>
    </dgm:pt>
    <dgm:pt modelId="{4BA72769-0B37-45AC-AB27-4F5A140358B2}" type="pres">
      <dgm:prSet presAssocID="{B7C76A2B-A77D-4F1E-8D9F-D1D245F2F432}" presName="spacer" presStyleCnt="0"/>
      <dgm:spPr/>
    </dgm:pt>
    <dgm:pt modelId="{CE648098-154D-4216-A04C-2CDEAB66A800}" type="pres">
      <dgm:prSet presAssocID="{8D4A7104-9A02-4C07-8E81-F8C7061CC652}" presName="parentText" presStyleLbl="node1" presStyleIdx="2" presStyleCnt="11">
        <dgm:presLayoutVars>
          <dgm:chMax val="0"/>
          <dgm:bulletEnabled val="1"/>
        </dgm:presLayoutVars>
      </dgm:prSet>
      <dgm:spPr/>
    </dgm:pt>
    <dgm:pt modelId="{1BF2E637-7BAE-457D-861F-E6AB025603A0}" type="pres">
      <dgm:prSet presAssocID="{4C5C2AD6-BED6-4D18-81E3-765A266D12E9}" presName="spacer" presStyleCnt="0"/>
      <dgm:spPr/>
    </dgm:pt>
    <dgm:pt modelId="{333BDAC0-28ED-4A26-B0DF-6D299B7A0FF9}" type="pres">
      <dgm:prSet presAssocID="{0779F3BB-4586-44EE-9B0D-91821213B975}" presName="parentText" presStyleLbl="node1" presStyleIdx="3" presStyleCnt="11">
        <dgm:presLayoutVars>
          <dgm:chMax val="0"/>
          <dgm:bulletEnabled val="1"/>
        </dgm:presLayoutVars>
      </dgm:prSet>
      <dgm:spPr/>
    </dgm:pt>
    <dgm:pt modelId="{7CB946C1-8E8B-4074-A9FF-28FB6D8C074F}" type="pres">
      <dgm:prSet presAssocID="{2D7475E5-3D4D-47A2-AE6D-88B0723C9C2B}" presName="spacer" presStyleCnt="0"/>
      <dgm:spPr/>
    </dgm:pt>
    <dgm:pt modelId="{9FD36516-EA81-4BA3-840A-073757B69B1C}" type="pres">
      <dgm:prSet presAssocID="{004429B2-A588-4D16-98F7-79205A87ADA8}" presName="parentText" presStyleLbl="node1" presStyleIdx="4" presStyleCnt="11">
        <dgm:presLayoutVars>
          <dgm:chMax val="0"/>
          <dgm:bulletEnabled val="1"/>
        </dgm:presLayoutVars>
      </dgm:prSet>
      <dgm:spPr/>
    </dgm:pt>
    <dgm:pt modelId="{67F4E7A8-A08E-4918-822F-664F071F76A8}" type="pres">
      <dgm:prSet presAssocID="{C16D7D58-183C-4072-9DFA-5ED285E2C939}" presName="spacer" presStyleCnt="0"/>
      <dgm:spPr/>
    </dgm:pt>
    <dgm:pt modelId="{F5EAA055-BDB2-4198-A08C-073CBF383DE9}" type="pres">
      <dgm:prSet presAssocID="{1C0A5BE6-410F-40DF-A224-0739FF507912}" presName="parentText" presStyleLbl="node1" presStyleIdx="5" presStyleCnt="11">
        <dgm:presLayoutVars>
          <dgm:chMax val="0"/>
          <dgm:bulletEnabled val="1"/>
        </dgm:presLayoutVars>
      </dgm:prSet>
      <dgm:spPr/>
    </dgm:pt>
    <dgm:pt modelId="{DF9E92A3-83AC-417F-B1CD-EE08F764D1FA}" type="pres">
      <dgm:prSet presAssocID="{39C76670-4FC0-45DD-A7D0-F53288E26C0E}" presName="spacer" presStyleCnt="0"/>
      <dgm:spPr/>
    </dgm:pt>
    <dgm:pt modelId="{7B574CFD-CE2D-405E-8C35-C4BD79CB78E2}" type="pres">
      <dgm:prSet presAssocID="{5D9EB330-4DDB-4B02-B7BE-E617DBC52575}" presName="parentText" presStyleLbl="node1" presStyleIdx="6" presStyleCnt="11">
        <dgm:presLayoutVars>
          <dgm:chMax val="0"/>
          <dgm:bulletEnabled val="1"/>
        </dgm:presLayoutVars>
      </dgm:prSet>
      <dgm:spPr/>
    </dgm:pt>
    <dgm:pt modelId="{302C62A2-FC66-464C-BA50-1E8E7AD6B069}" type="pres">
      <dgm:prSet presAssocID="{02F475EF-3CFB-4FD4-9A39-3637F38A38D4}" presName="spacer" presStyleCnt="0"/>
      <dgm:spPr/>
    </dgm:pt>
    <dgm:pt modelId="{8F39CDD2-4C8F-4C5C-92C1-CEF7F9AE2C25}" type="pres">
      <dgm:prSet presAssocID="{433E93C6-E2EB-4FD8-B8B7-72E852EB9778}" presName="parentText" presStyleLbl="node1" presStyleIdx="7" presStyleCnt="11">
        <dgm:presLayoutVars>
          <dgm:chMax val="0"/>
          <dgm:bulletEnabled val="1"/>
        </dgm:presLayoutVars>
      </dgm:prSet>
      <dgm:spPr/>
    </dgm:pt>
    <dgm:pt modelId="{11FB7A70-09A8-40ED-9040-CC6D201D0A3F}" type="pres">
      <dgm:prSet presAssocID="{59C3FBED-A373-4BE0-9D3A-B49207F3AFB0}" presName="spacer" presStyleCnt="0"/>
      <dgm:spPr/>
    </dgm:pt>
    <dgm:pt modelId="{BC3EFA89-B1B2-43A6-A969-90444A0F2DDC}" type="pres">
      <dgm:prSet presAssocID="{E321FA6C-F1A8-4619-BE27-98015911475A}" presName="parentText" presStyleLbl="node1" presStyleIdx="8" presStyleCnt="11">
        <dgm:presLayoutVars>
          <dgm:chMax val="0"/>
          <dgm:bulletEnabled val="1"/>
        </dgm:presLayoutVars>
      </dgm:prSet>
      <dgm:spPr/>
    </dgm:pt>
    <dgm:pt modelId="{D96FC270-28CE-487E-AEE3-2CFD22A2CF02}" type="pres">
      <dgm:prSet presAssocID="{55105423-B4C4-47CE-B033-4AA76CD18783}" presName="spacer" presStyleCnt="0"/>
      <dgm:spPr/>
    </dgm:pt>
    <dgm:pt modelId="{56576016-438F-4A64-9692-F7B129774E35}" type="pres">
      <dgm:prSet presAssocID="{AA2A6AF0-7C0C-479D-9709-4A1152FD2C40}" presName="parentText" presStyleLbl="node1" presStyleIdx="9" presStyleCnt="11">
        <dgm:presLayoutVars>
          <dgm:chMax val="0"/>
          <dgm:bulletEnabled val="1"/>
        </dgm:presLayoutVars>
      </dgm:prSet>
      <dgm:spPr/>
    </dgm:pt>
    <dgm:pt modelId="{7EE10438-2AD6-4B4E-BEE5-193204CD39F5}" type="pres">
      <dgm:prSet presAssocID="{3675A3EA-9B0E-40A0-B571-9A74D529A3B6}" presName="spacer" presStyleCnt="0"/>
      <dgm:spPr/>
    </dgm:pt>
    <dgm:pt modelId="{5AEFAB2E-0959-4F29-B51B-E296F277B0CB}" type="pres">
      <dgm:prSet presAssocID="{214132B2-4221-4F86-9548-049BDBFA9983}" presName="parentText" presStyleLbl="node1" presStyleIdx="10" presStyleCnt="11">
        <dgm:presLayoutVars>
          <dgm:chMax val="0"/>
          <dgm:bulletEnabled val="1"/>
        </dgm:presLayoutVars>
      </dgm:prSet>
      <dgm:spPr/>
    </dgm:pt>
  </dgm:ptLst>
  <dgm:cxnLst>
    <dgm:cxn modelId="{5CEEE006-B2E3-4622-A4AA-64BFFC6B4934}" type="presOf" srcId="{214132B2-4221-4F86-9548-049BDBFA9983}" destId="{5AEFAB2E-0959-4F29-B51B-E296F277B0CB}" srcOrd="0" destOrd="0" presId="urn:microsoft.com/office/officeart/2005/8/layout/vList2"/>
    <dgm:cxn modelId="{04F71D1D-AEDA-4EB4-8680-4E871BA4287E}" type="presOf" srcId="{8D4A7104-9A02-4C07-8E81-F8C7061CC652}" destId="{CE648098-154D-4216-A04C-2CDEAB66A800}" srcOrd="0" destOrd="0" presId="urn:microsoft.com/office/officeart/2005/8/layout/vList2"/>
    <dgm:cxn modelId="{43429A24-1189-49F0-92EE-CE4D145DFDC7}" type="presOf" srcId="{E321FA6C-F1A8-4619-BE27-98015911475A}" destId="{BC3EFA89-B1B2-43A6-A969-90444A0F2DDC}" srcOrd="0" destOrd="0" presId="urn:microsoft.com/office/officeart/2005/8/layout/vList2"/>
    <dgm:cxn modelId="{7BF84D2D-1158-4FB4-B1E5-D6864D2B733D}" srcId="{DD131B74-7691-4449-95E8-C56F83D9B015}" destId="{5D9EB330-4DDB-4B02-B7BE-E617DBC52575}" srcOrd="6" destOrd="0" parTransId="{ECCA20EE-91FE-4251-BB5B-9331B2B6B3C8}" sibTransId="{02F475EF-3CFB-4FD4-9A39-3637F38A38D4}"/>
    <dgm:cxn modelId="{26422231-6459-467E-A330-3E1A050F628A}" type="presOf" srcId="{5D9EB330-4DDB-4B02-B7BE-E617DBC52575}" destId="{7B574CFD-CE2D-405E-8C35-C4BD79CB78E2}" srcOrd="0" destOrd="0" presId="urn:microsoft.com/office/officeart/2005/8/layout/vList2"/>
    <dgm:cxn modelId="{6F7CE35C-E3B6-4FD5-B130-E2FB4B2166C8}" type="presOf" srcId="{0779F3BB-4586-44EE-9B0D-91821213B975}" destId="{333BDAC0-28ED-4A26-B0DF-6D299B7A0FF9}" srcOrd="0" destOrd="0" presId="urn:microsoft.com/office/officeart/2005/8/layout/vList2"/>
    <dgm:cxn modelId="{9F954E60-B824-4082-87E4-B7B6550F4FA2}" srcId="{DD131B74-7691-4449-95E8-C56F83D9B015}" destId="{674E2FFF-E90E-4F6B-8564-F56C42A45743}" srcOrd="1" destOrd="0" parTransId="{84FC0173-B87B-46CB-9A18-6E52F45F8EE9}" sibTransId="{B7C76A2B-A77D-4F1E-8D9F-D1D245F2F432}"/>
    <dgm:cxn modelId="{1DE5ED60-7638-4152-A210-D6711F18B219}" srcId="{DD131B74-7691-4449-95E8-C56F83D9B015}" destId="{47BFA4D9-2B68-47A3-B3C3-C45CE7288557}" srcOrd="0" destOrd="0" parTransId="{112F8B6C-0830-4ABA-A9F0-853E9C92EC45}" sibTransId="{58B3831E-491D-42BD-9638-46757046AA3E}"/>
    <dgm:cxn modelId="{D6442961-7AC0-4A8A-A5C5-889719DA2333}" srcId="{DD131B74-7691-4449-95E8-C56F83D9B015}" destId="{AA2A6AF0-7C0C-479D-9709-4A1152FD2C40}" srcOrd="9" destOrd="0" parTransId="{6907F9E8-2488-4460-A1DF-E15AD8369899}" sibTransId="{3675A3EA-9B0E-40A0-B571-9A74D529A3B6}"/>
    <dgm:cxn modelId="{0973B865-EC62-43B9-A2E6-EB98BC12A7CD}" srcId="{DD131B74-7691-4449-95E8-C56F83D9B015}" destId="{1C0A5BE6-410F-40DF-A224-0739FF507912}" srcOrd="5" destOrd="0" parTransId="{AECDFAA7-55AC-449E-B2B3-6B6578483E4A}" sibTransId="{39C76670-4FC0-45DD-A7D0-F53288E26C0E}"/>
    <dgm:cxn modelId="{3A431B69-D554-47CA-8EBE-FB5814C0F2E1}" srcId="{DD131B74-7691-4449-95E8-C56F83D9B015}" destId="{433E93C6-E2EB-4FD8-B8B7-72E852EB9778}" srcOrd="7" destOrd="0" parTransId="{C97B2B85-506A-4782-AE1A-789C756B7F43}" sibTransId="{59C3FBED-A373-4BE0-9D3A-B49207F3AFB0}"/>
    <dgm:cxn modelId="{6351BA50-57BA-44FE-91AB-CBA97DB4FEC6}" srcId="{DD131B74-7691-4449-95E8-C56F83D9B015}" destId="{0779F3BB-4586-44EE-9B0D-91821213B975}" srcOrd="3" destOrd="0" parTransId="{9C6DAF84-7693-4043-896C-6FB49249096F}" sibTransId="{2D7475E5-3D4D-47A2-AE6D-88B0723C9C2B}"/>
    <dgm:cxn modelId="{B8FF6B76-1F81-4C4E-81ED-DFEEC5AB83B1}" type="presOf" srcId="{433E93C6-E2EB-4FD8-B8B7-72E852EB9778}" destId="{8F39CDD2-4C8F-4C5C-92C1-CEF7F9AE2C25}" srcOrd="0" destOrd="0" presId="urn:microsoft.com/office/officeart/2005/8/layout/vList2"/>
    <dgm:cxn modelId="{C8499956-C88F-417A-A8C9-30739C7DC664}" type="presOf" srcId="{1C0A5BE6-410F-40DF-A224-0739FF507912}" destId="{F5EAA055-BDB2-4198-A08C-073CBF383DE9}" srcOrd="0" destOrd="0" presId="urn:microsoft.com/office/officeart/2005/8/layout/vList2"/>
    <dgm:cxn modelId="{EDCF498E-9729-4326-9D42-6DEB271919B3}" srcId="{DD131B74-7691-4449-95E8-C56F83D9B015}" destId="{214132B2-4221-4F86-9548-049BDBFA9983}" srcOrd="10" destOrd="0" parTransId="{19620D73-A11C-4657-B0AE-6A8771C78F2F}" sibTransId="{A8B252EF-8B09-4EA1-A390-2A7389500AFC}"/>
    <dgm:cxn modelId="{295362A1-36A7-4094-A9C9-0BBEEA7A3A61}" type="presOf" srcId="{004429B2-A588-4D16-98F7-79205A87ADA8}" destId="{9FD36516-EA81-4BA3-840A-073757B69B1C}" srcOrd="0" destOrd="0" presId="urn:microsoft.com/office/officeart/2005/8/layout/vList2"/>
    <dgm:cxn modelId="{6176F8A2-35B7-48CF-993F-570669E82028}" type="presOf" srcId="{DD131B74-7691-4449-95E8-C56F83D9B015}" destId="{0CA6D130-85E7-47AD-A2C5-E326009A800D}" srcOrd="0" destOrd="0" presId="urn:microsoft.com/office/officeart/2005/8/layout/vList2"/>
    <dgm:cxn modelId="{D92D3DB0-E9DC-4ECB-AE40-882F97A5EC79}" type="presOf" srcId="{674E2FFF-E90E-4F6B-8564-F56C42A45743}" destId="{1CCF70BC-659C-43EF-991F-8D0420C1627A}" srcOrd="0" destOrd="0" presId="urn:microsoft.com/office/officeart/2005/8/layout/vList2"/>
    <dgm:cxn modelId="{723032B9-8A83-4A81-ADB6-4F64BEF7CAC0}" srcId="{DD131B74-7691-4449-95E8-C56F83D9B015}" destId="{004429B2-A588-4D16-98F7-79205A87ADA8}" srcOrd="4" destOrd="0" parTransId="{CF0C6D48-8B37-4112-B1A4-E3E566242521}" sibTransId="{C16D7D58-183C-4072-9DFA-5ED285E2C939}"/>
    <dgm:cxn modelId="{1D9108D6-D767-42FB-B429-F1625CE54C61}" type="presOf" srcId="{47BFA4D9-2B68-47A3-B3C3-C45CE7288557}" destId="{85A79A35-B2DD-42DC-A186-C19A7AD446D8}" srcOrd="0" destOrd="0" presId="urn:microsoft.com/office/officeart/2005/8/layout/vList2"/>
    <dgm:cxn modelId="{B02911E6-D519-4D25-A479-CB4CFBC1E72B}" srcId="{DD131B74-7691-4449-95E8-C56F83D9B015}" destId="{E321FA6C-F1A8-4619-BE27-98015911475A}" srcOrd="8" destOrd="0" parTransId="{A99CFA6B-3462-41F8-B047-4608D20EEA9B}" sibTransId="{55105423-B4C4-47CE-B033-4AA76CD18783}"/>
    <dgm:cxn modelId="{E1D0B1F2-4867-4AA4-942B-3F326C1FA9C7}" srcId="{DD131B74-7691-4449-95E8-C56F83D9B015}" destId="{8D4A7104-9A02-4C07-8E81-F8C7061CC652}" srcOrd="2" destOrd="0" parTransId="{E847CBEF-AB78-47DF-A6EE-EC306895C772}" sibTransId="{4C5C2AD6-BED6-4D18-81E3-765A266D12E9}"/>
    <dgm:cxn modelId="{A2415AF7-2032-4020-805B-F45F803EB009}" type="presOf" srcId="{AA2A6AF0-7C0C-479D-9709-4A1152FD2C40}" destId="{56576016-438F-4A64-9692-F7B129774E35}" srcOrd="0" destOrd="0" presId="urn:microsoft.com/office/officeart/2005/8/layout/vList2"/>
    <dgm:cxn modelId="{C3BA8B90-74C4-4643-B003-0986DDCE3E10}" type="presParOf" srcId="{0CA6D130-85E7-47AD-A2C5-E326009A800D}" destId="{85A79A35-B2DD-42DC-A186-C19A7AD446D8}" srcOrd="0" destOrd="0" presId="urn:microsoft.com/office/officeart/2005/8/layout/vList2"/>
    <dgm:cxn modelId="{2E4E6CDC-5FFA-4AE5-9C3C-71FA09B2AD5C}" type="presParOf" srcId="{0CA6D130-85E7-47AD-A2C5-E326009A800D}" destId="{440FE26F-0D87-448E-AF50-9B73C566DDC8}" srcOrd="1" destOrd="0" presId="urn:microsoft.com/office/officeart/2005/8/layout/vList2"/>
    <dgm:cxn modelId="{5A68BC34-7FF4-40D4-B9D4-71D92303C0C2}" type="presParOf" srcId="{0CA6D130-85E7-47AD-A2C5-E326009A800D}" destId="{1CCF70BC-659C-43EF-991F-8D0420C1627A}" srcOrd="2" destOrd="0" presId="urn:microsoft.com/office/officeart/2005/8/layout/vList2"/>
    <dgm:cxn modelId="{782CBD4B-E24D-480D-81B5-1F131E058BBE}" type="presParOf" srcId="{0CA6D130-85E7-47AD-A2C5-E326009A800D}" destId="{4BA72769-0B37-45AC-AB27-4F5A140358B2}" srcOrd="3" destOrd="0" presId="urn:microsoft.com/office/officeart/2005/8/layout/vList2"/>
    <dgm:cxn modelId="{4EA83820-328C-4FD7-9864-D8957BF55E6E}" type="presParOf" srcId="{0CA6D130-85E7-47AD-A2C5-E326009A800D}" destId="{CE648098-154D-4216-A04C-2CDEAB66A800}" srcOrd="4" destOrd="0" presId="urn:microsoft.com/office/officeart/2005/8/layout/vList2"/>
    <dgm:cxn modelId="{D5179DA5-9318-41E6-96C7-685A4BBE3292}" type="presParOf" srcId="{0CA6D130-85E7-47AD-A2C5-E326009A800D}" destId="{1BF2E637-7BAE-457D-861F-E6AB025603A0}" srcOrd="5" destOrd="0" presId="urn:microsoft.com/office/officeart/2005/8/layout/vList2"/>
    <dgm:cxn modelId="{06BE9124-E957-4156-B241-FADB8BDB6CA4}" type="presParOf" srcId="{0CA6D130-85E7-47AD-A2C5-E326009A800D}" destId="{333BDAC0-28ED-4A26-B0DF-6D299B7A0FF9}" srcOrd="6" destOrd="0" presId="urn:microsoft.com/office/officeart/2005/8/layout/vList2"/>
    <dgm:cxn modelId="{97134221-4230-4323-84CA-1E9FD7444BF5}" type="presParOf" srcId="{0CA6D130-85E7-47AD-A2C5-E326009A800D}" destId="{7CB946C1-8E8B-4074-A9FF-28FB6D8C074F}" srcOrd="7" destOrd="0" presId="urn:microsoft.com/office/officeart/2005/8/layout/vList2"/>
    <dgm:cxn modelId="{7274FB9A-62EF-40E5-929D-9C797A4342F9}" type="presParOf" srcId="{0CA6D130-85E7-47AD-A2C5-E326009A800D}" destId="{9FD36516-EA81-4BA3-840A-073757B69B1C}" srcOrd="8" destOrd="0" presId="urn:microsoft.com/office/officeart/2005/8/layout/vList2"/>
    <dgm:cxn modelId="{ECB4AF21-97FC-4211-A958-DB02AB9EB39B}" type="presParOf" srcId="{0CA6D130-85E7-47AD-A2C5-E326009A800D}" destId="{67F4E7A8-A08E-4918-822F-664F071F76A8}" srcOrd="9" destOrd="0" presId="urn:microsoft.com/office/officeart/2005/8/layout/vList2"/>
    <dgm:cxn modelId="{1D37CE4D-15C7-4034-9799-B1C2F9344B54}" type="presParOf" srcId="{0CA6D130-85E7-47AD-A2C5-E326009A800D}" destId="{F5EAA055-BDB2-4198-A08C-073CBF383DE9}" srcOrd="10" destOrd="0" presId="urn:microsoft.com/office/officeart/2005/8/layout/vList2"/>
    <dgm:cxn modelId="{71D20B06-1AA6-40BD-8370-06D72DEB7906}" type="presParOf" srcId="{0CA6D130-85E7-47AD-A2C5-E326009A800D}" destId="{DF9E92A3-83AC-417F-B1CD-EE08F764D1FA}" srcOrd="11" destOrd="0" presId="urn:microsoft.com/office/officeart/2005/8/layout/vList2"/>
    <dgm:cxn modelId="{693AEF23-5305-4CA8-B641-43A78589BCF2}" type="presParOf" srcId="{0CA6D130-85E7-47AD-A2C5-E326009A800D}" destId="{7B574CFD-CE2D-405E-8C35-C4BD79CB78E2}" srcOrd="12" destOrd="0" presId="urn:microsoft.com/office/officeart/2005/8/layout/vList2"/>
    <dgm:cxn modelId="{9DBBEBAF-8338-4D26-99F8-31155F2F9F30}" type="presParOf" srcId="{0CA6D130-85E7-47AD-A2C5-E326009A800D}" destId="{302C62A2-FC66-464C-BA50-1E8E7AD6B069}" srcOrd="13" destOrd="0" presId="urn:microsoft.com/office/officeart/2005/8/layout/vList2"/>
    <dgm:cxn modelId="{2A238068-D40A-4237-84FB-340E123F611E}" type="presParOf" srcId="{0CA6D130-85E7-47AD-A2C5-E326009A800D}" destId="{8F39CDD2-4C8F-4C5C-92C1-CEF7F9AE2C25}" srcOrd="14" destOrd="0" presId="urn:microsoft.com/office/officeart/2005/8/layout/vList2"/>
    <dgm:cxn modelId="{B17A36BC-95B5-474B-B6AD-67F803B1FBC4}" type="presParOf" srcId="{0CA6D130-85E7-47AD-A2C5-E326009A800D}" destId="{11FB7A70-09A8-40ED-9040-CC6D201D0A3F}" srcOrd="15" destOrd="0" presId="urn:microsoft.com/office/officeart/2005/8/layout/vList2"/>
    <dgm:cxn modelId="{C81A4833-D61C-4821-80A2-F169881A271D}" type="presParOf" srcId="{0CA6D130-85E7-47AD-A2C5-E326009A800D}" destId="{BC3EFA89-B1B2-43A6-A969-90444A0F2DDC}" srcOrd="16" destOrd="0" presId="urn:microsoft.com/office/officeart/2005/8/layout/vList2"/>
    <dgm:cxn modelId="{0E07DB53-8A90-4484-9990-7BAC74617DBE}" type="presParOf" srcId="{0CA6D130-85E7-47AD-A2C5-E326009A800D}" destId="{D96FC270-28CE-487E-AEE3-2CFD22A2CF02}" srcOrd="17" destOrd="0" presId="urn:microsoft.com/office/officeart/2005/8/layout/vList2"/>
    <dgm:cxn modelId="{975B4606-5FFA-4167-A9E5-BE3739DFAD3A}" type="presParOf" srcId="{0CA6D130-85E7-47AD-A2C5-E326009A800D}" destId="{56576016-438F-4A64-9692-F7B129774E35}" srcOrd="18" destOrd="0" presId="urn:microsoft.com/office/officeart/2005/8/layout/vList2"/>
    <dgm:cxn modelId="{E909395D-5FA6-49C1-9CF9-28E52CAF0E98}" type="presParOf" srcId="{0CA6D130-85E7-47AD-A2C5-E326009A800D}" destId="{7EE10438-2AD6-4B4E-BEE5-193204CD39F5}" srcOrd="19" destOrd="0" presId="urn:microsoft.com/office/officeart/2005/8/layout/vList2"/>
    <dgm:cxn modelId="{F7B22DE1-33E9-4EB1-9B33-8CC3BFAD1C43}" type="presParOf" srcId="{0CA6D130-85E7-47AD-A2C5-E326009A800D}" destId="{5AEFAB2E-0959-4F29-B51B-E296F277B0CB}" srcOrd="2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6F8183-A084-4AEF-A17D-AB1207AC255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CA"/>
        </a:p>
      </dgm:t>
    </dgm:pt>
    <dgm:pt modelId="{E2FA27AA-527F-41A5-9442-74832366E719}">
      <dgm:prSet/>
      <dgm:spPr/>
      <dgm:t>
        <a:bodyPr/>
        <a:lstStyle/>
        <a:p>
          <a:r>
            <a:rPr lang="en-CA"/>
            <a:t>The report data is a guideline only.</a:t>
          </a:r>
        </a:p>
      </dgm:t>
    </dgm:pt>
    <dgm:pt modelId="{B3D7EF1C-5AD4-466A-950B-18E41DF1B08E}" type="parTrans" cxnId="{381FBC6C-689A-4E7A-AAC4-128D6A6B856A}">
      <dgm:prSet/>
      <dgm:spPr/>
      <dgm:t>
        <a:bodyPr/>
        <a:lstStyle/>
        <a:p>
          <a:endParaRPr lang="en-CA"/>
        </a:p>
      </dgm:t>
    </dgm:pt>
    <dgm:pt modelId="{1B272B55-08E4-440D-BD9C-A1BED644F001}" type="sibTrans" cxnId="{381FBC6C-689A-4E7A-AAC4-128D6A6B856A}">
      <dgm:prSet/>
      <dgm:spPr/>
      <dgm:t>
        <a:bodyPr/>
        <a:lstStyle/>
        <a:p>
          <a:endParaRPr lang="en-CA"/>
        </a:p>
      </dgm:t>
    </dgm:pt>
    <dgm:pt modelId="{AC20131F-3887-48C8-9D46-518E681677BC}">
      <dgm:prSet/>
      <dgm:spPr/>
      <dgm:t>
        <a:bodyPr/>
        <a:lstStyle/>
        <a:p>
          <a:r>
            <a:rPr lang="en-CA"/>
            <a:t>You should consider other factors such as the cost to replace staff and the current labour market.</a:t>
          </a:r>
        </a:p>
      </dgm:t>
    </dgm:pt>
    <dgm:pt modelId="{1C5CCA54-DFE2-4197-A2CF-94027619E1E7}" type="parTrans" cxnId="{3C1F5136-17AD-40BB-8F74-A187A8C83BE1}">
      <dgm:prSet/>
      <dgm:spPr/>
      <dgm:t>
        <a:bodyPr/>
        <a:lstStyle/>
        <a:p>
          <a:endParaRPr lang="en-CA"/>
        </a:p>
      </dgm:t>
    </dgm:pt>
    <dgm:pt modelId="{7D0CDF28-FB04-4C10-B619-C602C4D3E2B5}" type="sibTrans" cxnId="{3C1F5136-17AD-40BB-8F74-A187A8C83BE1}">
      <dgm:prSet/>
      <dgm:spPr/>
      <dgm:t>
        <a:bodyPr/>
        <a:lstStyle/>
        <a:p>
          <a:endParaRPr lang="en-CA"/>
        </a:p>
      </dgm:t>
    </dgm:pt>
    <dgm:pt modelId="{F24D5426-0D03-48DA-B9B8-7E2B94D61A23}">
      <dgm:prSet/>
      <dgm:spPr/>
      <dgm:t>
        <a:bodyPr/>
        <a:lstStyle/>
        <a:p>
          <a:r>
            <a:rPr lang="en-CA"/>
            <a:t>The greatest weight should be given to the closest or most relevant comparables.</a:t>
          </a:r>
        </a:p>
      </dgm:t>
    </dgm:pt>
    <dgm:pt modelId="{26F9A04E-9B1D-417A-8433-7A05ECE42281}" type="parTrans" cxnId="{271D35FF-BF2C-491D-B8E3-7BB89205F1FF}">
      <dgm:prSet/>
      <dgm:spPr/>
      <dgm:t>
        <a:bodyPr/>
        <a:lstStyle/>
        <a:p>
          <a:endParaRPr lang="en-CA"/>
        </a:p>
      </dgm:t>
    </dgm:pt>
    <dgm:pt modelId="{2873BB52-0A4B-4D35-925D-6519E9A737AC}" type="sibTrans" cxnId="{271D35FF-BF2C-491D-B8E3-7BB89205F1FF}">
      <dgm:prSet/>
      <dgm:spPr/>
      <dgm:t>
        <a:bodyPr/>
        <a:lstStyle/>
        <a:p>
          <a:endParaRPr lang="en-CA"/>
        </a:p>
      </dgm:t>
    </dgm:pt>
    <dgm:pt modelId="{A582622B-C53C-4182-B63C-D3A3F1141E48}">
      <dgm:prSet phldrT="[Text]"/>
      <dgm:spPr/>
      <dgm:t>
        <a:bodyPr/>
        <a:lstStyle/>
        <a:p>
          <a:r>
            <a:rPr lang="en-CA"/>
            <a:t>There is no one correct approach.</a:t>
          </a:r>
        </a:p>
      </dgm:t>
    </dgm:pt>
    <dgm:pt modelId="{6B4819C3-A31F-4F88-AE4A-5FBE942661E1}" type="sibTrans" cxnId="{001CB6EB-0EFF-484A-AEBF-9799CCB3EE1E}">
      <dgm:prSet/>
      <dgm:spPr/>
      <dgm:t>
        <a:bodyPr/>
        <a:lstStyle/>
        <a:p>
          <a:endParaRPr lang="en-CA"/>
        </a:p>
      </dgm:t>
    </dgm:pt>
    <dgm:pt modelId="{A526BFBF-91C6-40A2-B28D-47D6A6B90CDE}" type="parTrans" cxnId="{001CB6EB-0EFF-484A-AEBF-9799CCB3EE1E}">
      <dgm:prSet/>
      <dgm:spPr/>
      <dgm:t>
        <a:bodyPr/>
        <a:lstStyle/>
        <a:p>
          <a:endParaRPr lang="en-CA"/>
        </a:p>
      </dgm:t>
    </dgm:pt>
    <dgm:pt modelId="{C852D7B6-5656-4524-A054-7B4D17D65CE8}" type="pres">
      <dgm:prSet presAssocID="{5A6F8183-A084-4AEF-A17D-AB1207AC2550}" presName="linear" presStyleCnt="0">
        <dgm:presLayoutVars>
          <dgm:animLvl val="lvl"/>
          <dgm:resizeHandles val="exact"/>
        </dgm:presLayoutVars>
      </dgm:prSet>
      <dgm:spPr/>
    </dgm:pt>
    <dgm:pt modelId="{8371E692-01AE-4918-8C9D-4A722A1ED48A}" type="pres">
      <dgm:prSet presAssocID="{A582622B-C53C-4182-B63C-D3A3F1141E4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940D347-A8C1-41FA-B0ED-A9DDB0A42625}" type="pres">
      <dgm:prSet presAssocID="{6B4819C3-A31F-4F88-AE4A-5FBE942661E1}" presName="spacer" presStyleCnt="0"/>
      <dgm:spPr/>
    </dgm:pt>
    <dgm:pt modelId="{0B71C626-E4A5-45FB-8D75-A173D6A8D4F3}" type="pres">
      <dgm:prSet presAssocID="{E2FA27AA-527F-41A5-9442-74832366E71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E5A278F-26F4-46F6-B623-250F5FB3AC23}" type="pres">
      <dgm:prSet presAssocID="{1B272B55-08E4-440D-BD9C-A1BED644F001}" presName="spacer" presStyleCnt="0"/>
      <dgm:spPr/>
    </dgm:pt>
    <dgm:pt modelId="{DD494B0B-8FA5-4B3B-BE34-847C9FBEF9D9}" type="pres">
      <dgm:prSet presAssocID="{AC20131F-3887-48C8-9D46-518E681677B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B92637F-75C4-4E39-BE94-5FE243B74266}" type="pres">
      <dgm:prSet presAssocID="{7D0CDF28-FB04-4C10-B619-C602C4D3E2B5}" presName="spacer" presStyleCnt="0"/>
      <dgm:spPr/>
    </dgm:pt>
    <dgm:pt modelId="{385CBEE3-F7EE-4D32-A584-51DB2B8C60B7}" type="pres">
      <dgm:prSet presAssocID="{F24D5426-0D03-48DA-B9B8-7E2B94D61A23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7F68702-EEA4-46A1-A39D-BC7B6FBF3C55}" type="presOf" srcId="{F24D5426-0D03-48DA-B9B8-7E2B94D61A23}" destId="{385CBEE3-F7EE-4D32-A584-51DB2B8C60B7}" srcOrd="0" destOrd="0" presId="urn:microsoft.com/office/officeart/2005/8/layout/vList2"/>
    <dgm:cxn modelId="{3C1F5136-17AD-40BB-8F74-A187A8C83BE1}" srcId="{5A6F8183-A084-4AEF-A17D-AB1207AC2550}" destId="{AC20131F-3887-48C8-9D46-518E681677BC}" srcOrd="2" destOrd="0" parTransId="{1C5CCA54-DFE2-4197-A2CF-94027619E1E7}" sibTransId="{7D0CDF28-FB04-4C10-B619-C602C4D3E2B5}"/>
    <dgm:cxn modelId="{910CBD64-6407-4EB2-84E3-91E8F1C4047B}" type="presOf" srcId="{A582622B-C53C-4182-B63C-D3A3F1141E48}" destId="{8371E692-01AE-4918-8C9D-4A722A1ED48A}" srcOrd="0" destOrd="0" presId="urn:microsoft.com/office/officeart/2005/8/layout/vList2"/>
    <dgm:cxn modelId="{381FBC6C-689A-4E7A-AAC4-128D6A6B856A}" srcId="{5A6F8183-A084-4AEF-A17D-AB1207AC2550}" destId="{E2FA27AA-527F-41A5-9442-74832366E719}" srcOrd="1" destOrd="0" parTransId="{B3D7EF1C-5AD4-466A-950B-18E41DF1B08E}" sibTransId="{1B272B55-08E4-440D-BD9C-A1BED644F001}"/>
    <dgm:cxn modelId="{C8A05F9B-4FEB-442C-BC6B-6A3F9F173F57}" type="presOf" srcId="{AC20131F-3887-48C8-9D46-518E681677BC}" destId="{DD494B0B-8FA5-4B3B-BE34-847C9FBEF9D9}" srcOrd="0" destOrd="0" presId="urn:microsoft.com/office/officeart/2005/8/layout/vList2"/>
    <dgm:cxn modelId="{633F09D1-4228-4749-9F12-201487148ED8}" type="presOf" srcId="{5A6F8183-A084-4AEF-A17D-AB1207AC2550}" destId="{C852D7B6-5656-4524-A054-7B4D17D65CE8}" srcOrd="0" destOrd="0" presId="urn:microsoft.com/office/officeart/2005/8/layout/vList2"/>
    <dgm:cxn modelId="{001CB6EB-0EFF-484A-AEBF-9799CCB3EE1E}" srcId="{5A6F8183-A084-4AEF-A17D-AB1207AC2550}" destId="{A582622B-C53C-4182-B63C-D3A3F1141E48}" srcOrd="0" destOrd="0" parTransId="{A526BFBF-91C6-40A2-B28D-47D6A6B90CDE}" sibTransId="{6B4819C3-A31F-4F88-AE4A-5FBE942661E1}"/>
    <dgm:cxn modelId="{271D35FF-BF2C-491D-B8E3-7BB89205F1FF}" srcId="{5A6F8183-A084-4AEF-A17D-AB1207AC2550}" destId="{F24D5426-0D03-48DA-B9B8-7E2B94D61A23}" srcOrd="3" destOrd="0" parTransId="{26F9A04E-9B1D-417A-8433-7A05ECE42281}" sibTransId="{2873BB52-0A4B-4D35-925D-6519E9A737AC}"/>
    <dgm:cxn modelId="{1F068AFF-12DD-43D1-B4D9-55CBC48A13EB}" type="presOf" srcId="{E2FA27AA-527F-41A5-9442-74832366E719}" destId="{0B71C626-E4A5-45FB-8D75-A173D6A8D4F3}" srcOrd="0" destOrd="0" presId="urn:microsoft.com/office/officeart/2005/8/layout/vList2"/>
    <dgm:cxn modelId="{A4FB92ED-C694-4966-9DC6-12DE4FAD3BCD}" type="presParOf" srcId="{C852D7B6-5656-4524-A054-7B4D17D65CE8}" destId="{8371E692-01AE-4918-8C9D-4A722A1ED48A}" srcOrd="0" destOrd="0" presId="urn:microsoft.com/office/officeart/2005/8/layout/vList2"/>
    <dgm:cxn modelId="{112B21A4-2B3B-48FE-B174-62E96F788806}" type="presParOf" srcId="{C852D7B6-5656-4524-A054-7B4D17D65CE8}" destId="{7940D347-A8C1-41FA-B0ED-A9DDB0A42625}" srcOrd="1" destOrd="0" presId="urn:microsoft.com/office/officeart/2005/8/layout/vList2"/>
    <dgm:cxn modelId="{8CFBE358-EBF1-45CC-9CC3-5053189671C7}" type="presParOf" srcId="{C852D7B6-5656-4524-A054-7B4D17D65CE8}" destId="{0B71C626-E4A5-45FB-8D75-A173D6A8D4F3}" srcOrd="2" destOrd="0" presId="urn:microsoft.com/office/officeart/2005/8/layout/vList2"/>
    <dgm:cxn modelId="{0DCDE31B-38BF-4D9E-9FBE-D9AC80DA0110}" type="presParOf" srcId="{C852D7B6-5656-4524-A054-7B4D17D65CE8}" destId="{7E5A278F-26F4-46F6-B623-250F5FB3AC23}" srcOrd="3" destOrd="0" presId="urn:microsoft.com/office/officeart/2005/8/layout/vList2"/>
    <dgm:cxn modelId="{0AC99D13-8F11-4A28-B601-D3A1FE2C22C4}" type="presParOf" srcId="{C852D7B6-5656-4524-A054-7B4D17D65CE8}" destId="{DD494B0B-8FA5-4B3B-BE34-847C9FBEF9D9}" srcOrd="4" destOrd="0" presId="urn:microsoft.com/office/officeart/2005/8/layout/vList2"/>
    <dgm:cxn modelId="{4399940B-B094-4AB9-A3DF-B35A5EA82A0B}" type="presParOf" srcId="{C852D7B6-5656-4524-A054-7B4D17D65CE8}" destId="{3B92637F-75C4-4E39-BE94-5FE243B74266}" srcOrd="5" destOrd="0" presId="urn:microsoft.com/office/officeart/2005/8/layout/vList2"/>
    <dgm:cxn modelId="{7DB4144F-21C6-4848-9156-99CC3B4DF09D}" type="presParOf" srcId="{C852D7B6-5656-4524-A054-7B4D17D65CE8}" destId="{385CBEE3-F7EE-4D32-A584-51DB2B8C60B7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B71511-9EB9-4A45-B123-56A64AA726B3}">
      <dsp:nvSpPr>
        <dsp:cNvPr id="0" name=""/>
        <dsp:cNvSpPr/>
      </dsp:nvSpPr>
      <dsp:spPr>
        <a:xfrm>
          <a:off x="0" y="882271"/>
          <a:ext cx="4057646" cy="4077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About The Portage Group</a:t>
          </a:r>
          <a:endParaRPr lang="en-CA" sz="1700" b="1" kern="1200"/>
        </a:p>
      </dsp:txBody>
      <dsp:txXfrm>
        <a:off x="19904" y="902175"/>
        <a:ext cx="4017838" cy="367937"/>
      </dsp:txXfrm>
    </dsp:sp>
    <dsp:sp modelId="{7A2792AB-7EED-4BED-8680-096902333C83}">
      <dsp:nvSpPr>
        <dsp:cNvPr id="0" name=""/>
        <dsp:cNvSpPr/>
      </dsp:nvSpPr>
      <dsp:spPr>
        <a:xfrm>
          <a:off x="0" y="1338976"/>
          <a:ext cx="4057646" cy="4077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Study Overview</a:t>
          </a:r>
        </a:p>
      </dsp:txBody>
      <dsp:txXfrm>
        <a:off x="19904" y="1358880"/>
        <a:ext cx="4017838" cy="367937"/>
      </dsp:txXfrm>
    </dsp:sp>
    <dsp:sp modelId="{B479A6BF-DCED-4869-9852-B0BCF64CC979}">
      <dsp:nvSpPr>
        <dsp:cNvPr id="0" name=""/>
        <dsp:cNvSpPr/>
      </dsp:nvSpPr>
      <dsp:spPr>
        <a:xfrm>
          <a:off x="0" y="1795682"/>
          <a:ext cx="4057646" cy="4077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Who Participated?</a:t>
          </a:r>
        </a:p>
      </dsp:txBody>
      <dsp:txXfrm>
        <a:off x="19904" y="1815586"/>
        <a:ext cx="4017838" cy="367937"/>
      </dsp:txXfrm>
    </dsp:sp>
    <dsp:sp modelId="{E8CE4877-F8DD-4EBC-B49D-99301A9B9B3A}">
      <dsp:nvSpPr>
        <dsp:cNvPr id="0" name=""/>
        <dsp:cNvSpPr/>
      </dsp:nvSpPr>
      <dsp:spPr>
        <a:xfrm>
          <a:off x="0" y="2252387"/>
          <a:ext cx="4057646" cy="4077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Study Highlights</a:t>
          </a:r>
        </a:p>
      </dsp:txBody>
      <dsp:txXfrm>
        <a:off x="19904" y="2272291"/>
        <a:ext cx="4017838" cy="367937"/>
      </dsp:txXfrm>
    </dsp:sp>
    <dsp:sp modelId="{805D7613-227A-4999-BF16-4B0DC43E8944}">
      <dsp:nvSpPr>
        <dsp:cNvPr id="0" name=""/>
        <dsp:cNvSpPr/>
      </dsp:nvSpPr>
      <dsp:spPr>
        <a:xfrm>
          <a:off x="0" y="2709091"/>
          <a:ext cx="4057646" cy="4077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How to Use the Compensation Benchmarks</a:t>
          </a:r>
        </a:p>
      </dsp:txBody>
      <dsp:txXfrm>
        <a:off x="19904" y="2728995"/>
        <a:ext cx="4017838" cy="367937"/>
      </dsp:txXfrm>
    </dsp:sp>
    <dsp:sp modelId="{EE560A2F-DAEB-43E5-979C-280DDF6FD59E}">
      <dsp:nvSpPr>
        <dsp:cNvPr id="0" name=""/>
        <dsp:cNvSpPr/>
      </dsp:nvSpPr>
      <dsp:spPr>
        <a:xfrm>
          <a:off x="0" y="3165796"/>
          <a:ext cx="4057646" cy="4077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/>
            <a:t>Making the Case in 2026!</a:t>
          </a:r>
        </a:p>
      </dsp:txBody>
      <dsp:txXfrm>
        <a:off x="19904" y="3185700"/>
        <a:ext cx="4017838" cy="367937"/>
      </dsp:txXfrm>
    </dsp:sp>
    <dsp:sp modelId="{14D93772-4D32-4D1F-9A4F-7E648D4689E4}">
      <dsp:nvSpPr>
        <dsp:cNvPr id="0" name=""/>
        <dsp:cNvSpPr/>
      </dsp:nvSpPr>
      <dsp:spPr>
        <a:xfrm>
          <a:off x="0" y="3622502"/>
          <a:ext cx="4057646" cy="40774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/>
            <a:t>Q &amp; A</a:t>
          </a:r>
        </a:p>
      </dsp:txBody>
      <dsp:txXfrm>
        <a:off x="19904" y="3642406"/>
        <a:ext cx="4017838" cy="367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BA6771-E985-471A-91C2-1E3BBFEEEEEB}">
      <dsp:nvSpPr>
        <dsp:cNvPr id="0" name=""/>
        <dsp:cNvSpPr/>
      </dsp:nvSpPr>
      <dsp:spPr>
        <a:xfrm>
          <a:off x="0" y="109173"/>
          <a:ext cx="7431024" cy="111727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Compensation figures are as of February 2026.</a:t>
          </a:r>
        </a:p>
      </dsp:txBody>
      <dsp:txXfrm>
        <a:off x="54541" y="163714"/>
        <a:ext cx="7321942" cy="1008188"/>
      </dsp:txXfrm>
    </dsp:sp>
    <dsp:sp modelId="{B73CEB53-1E14-4121-80A2-73F0E8A34572}">
      <dsp:nvSpPr>
        <dsp:cNvPr id="0" name=""/>
        <dsp:cNvSpPr/>
      </dsp:nvSpPr>
      <dsp:spPr>
        <a:xfrm>
          <a:off x="0" y="1284043"/>
          <a:ext cx="7431024" cy="111727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Results are based on survey responses and are only as accurate as the data provided by survey participants. </a:t>
          </a:r>
        </a:p>
      </dsp:txBody>
      <dsp:txXfrm>
        <a:off x="54541" y="1338584"/>
        <a:ext cx="7321942" cy="1008188"/>
      </dsp:txXfrm>
    </dsp:sp>
    <dsp:sp modelId="{5AECCB8E-4579-4485-A288-2AA85D5AF580}">
      <dsp:nvSpPr>
        <dsp:cNvPr id="0" name=""/>
        <dsp:cNvSpPr/>
      </dsp:nvSpPr>
      <dsp:spPr>
        <a:xfrm>
          <a:off x="0" y="2458913"/>
          <a:ext cx="7431024" cy="111727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Survey was not random.  Accordingly, it may or may not be an accurate representation of the total of the nonprofit sector in Canada.</a:t>
          </a:r>
        </a:p>
      </dsp:txBody>
      <dsp:txXfrm>
        <a:off x="54541" y="2513454"/>
        <a:ext cx="7321942" cy="1008188"/>
      </dsp:txXfrm>
    </dsp:sp>
    <dsp:sp modelId="{6A40B985-746B-4C3F-B9D3-914A4BCC878D}">
      <dsp:nvSpPr>
        <dsp:cNvPr id="0" name=""/>
        <dsp:cNvSpPr/>
      </dsp:nvSpPr>
      <dsp:spPr>
        <a:xfrm>
          <a:off x="0" y="3633783"/>
          <a:ext cx="7431024" cy="111727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Interpret smaller segment data with caution due to small sample sizes.</a:t>
          </a:r>
        </a:p>
      </dsp:txBody>
      <dsp:txXfrm>
        <a:off x="54541" y="3688324"/>
        <a:ext cx="7321942" cy="10081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74F9B-856E-4365-899C-9F1E6D1E643B}">
      <dsp:nvSpPr>
        <dsp:cNvPr id="0" name=""/>
        <dsp:cNvSpPr/>
      </dsp:nvSpPr>
      <dsp:spPr>
        <a:xfrm>
          <a:off x="0" y="365061"/>
          <a:ext cx="4038600" cy="403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BBFEE-E678-4B3C-A02D-BB92159DF437}">
      <dsp:nvSpPr>
        <dsp:cNvPr id="0" name=""/>
        <dsp:cNvSpPr/>
      </dsp:nvSpPr>
      <dsp:spPr>
        <a:xfrm>
          <a:off x="201930" y="128901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Organization Type = Registered Charity</a:t>
          </a:r>
          <a:endParaRPr lang="en-CA" sz="1600" b="1" kern="1200"/>
        </a:p>
      </dsp:txBody>
      <dsp:txXfrm>
        <a:off x="224987" y="151958"/>
        <a:ext cx="2780906" cy="426206"/>
      </dsp:txXfrm>
    </dsp:sp>
    <dsp:sp modelId="{97E0E0AE-A097-4A57-B0B6-A9EE9E06B06A}">
      <dsp:nvSpPr>
        <dsp:cNvPr id="0" name=""/>
        <dsp:cNvSpPr/>
      </dsp:nvSpPr>
      <dsp:spPr>
        <a:xfrm>
          <a:off x="0" y="1090821"/>
          <a:ext cx="4038600" cy="403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46C954-E496-485E-B535-47488988E8DC}">
      <dsp:nvSpPr>
        <dsp:cNvPr id="0" name=""/>
        <dsp:cNvSpPr/>
      </dsp:nvSpPr>
      <dsp:spPr>
        <a:xfrm>
          <a:off x="201930" y="854661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Location = BC</a:t>
          </a:r>
        </a:p>
      </dsp:txBody>
      <dsp:txXfrm>
        <a:off x="224987" y="877718"/>
        <a:ext cx="2780906" cy="426206"/>
      </dsp:txXfrm>
    </dsp:sp>
    <dsp:sp modelId="{36D31791-E857-43CC-A373-984ABFB4DADC}">
      <dsp:nvSpPr>
        <dsp:cNvPr id="0" name=""/>
        <dsp:cNvSpPr/>
      </dsp:nvSpPr>
      <dsp:spPr>
        <a:xfrm>
          <a:off x="0" y="1816581"/>
          <a:ext cx="4038600" cy="403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B927C2-59E6-423A-A5D4-FB5A0ACC05D7}">
      <dsp:nvSpPr>
        <dsp:cNvPr id="0" name=""/>
        <dsp:cNvSpPr/>
      </dsp:nvSpPr>
      <dsp:spPr>
        <a:xfrm>
          <a:off x="201930" y="1580421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Jurisdiction = Local</a:t>
          </a:r>
        </a:p>
      </dsp:txBody>
      <dsp:txXfrm>
        <a:off x="224987" y="1603478"/>
        <a:ext cx="2780906" cy="426206"/>
      </dsp:txXfrm>
    </dsp:sp>
    <dsp:sp modelId="{9698303D-34B0-4B9D-8300-334E5F6EC312}">
      <dsp:nvSpPr>
        <dsp:cNvPr id="0" name=""/>
        <dsp:cNvSpPr/>
      </dsp:nvSpPr>
      <dsp:spPr>
        <a:xfrm>
          <a:off x="0" y="2542341"/>
          <a:ext cx="4038600" cy="403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8DC18B-FC7B-4084-A900-28E3C0E814D3}">
      <dsp:nvSpPr>
        <dsp:cNvPr id="0" name=""/>
        <dsp:cNvSpPr/>
      </dsp:nvSpPr>
      <dsp:spPr>
        <a:xfrm>
          <a:off x="201930" y="2306181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Budget = $1,250,000</a:t>
          </a:r>
        </a:p>
      </dsp:txBody>
      <dsp:txXfrm>
        <a:off x="224987" y="2329238"/>
        <a:ext cx="2780906" cy="426206"/>
      </dsp:txXfrm>
    </dsp:sp>
    <dsp:sp modelId="{C2DEE0F8-D2AA-4E57-99D9-959E79D4BEC8}">
      <dsp:nvSpPr>
        <dsp:cNvPr id="0" name=""/>
        <dsp:cNvSpPr/>
      </dsp:nvSpPr>
      <dsp:spPr>
        <a:xfrm>
          <a:off x="0" y="3268101"/>
          <a:ext cx="4038600" cy="403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AE4A7-6448-456F-9871-033D3000EA17}">
      <dsp:nvSpPr>
        <dsp:cNvPr id="0" name=""/>
        <dsp:cNvSpPr/>
      </dsp:nvSpPr>
      <dsp:spPr>
        <a:xfrm>
          <a:off x="201930" y="3031941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Number of Staff = 7</a:t>
          </a:r>
        </a:p>
      </dsp:txBody>
      <dsp:txXfrm>
        <a:off x="224987" y="3054998"/>
        <a:ext cx="2780906" cy="426206"/>
      </dsp:txXfrm>
    </dsp:sp>
    <dsp:sp modelId="{119ECE93-DA8B-448B-AA2B-2FAF55B55610}">
      <dsp:nvSpPr>
        <dsp:cNvPr id="0" name=""/>
        <dsp:cNvSpPr/>
      </dsp:nvSpPr>
      <dsp:spPr>
        <a:xfrm>
          <a:off x="0" y="3993861"/>
          <a:ext cx="4038600" cy="403200"/>
        </a:xfrm>
        <a:prstGeom prst="rect">
          <a:avLst/>
        </a:prstGeom>
        <a:solidFill>
          <a:schemeClr val="accent4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CCD1DD-30BA-48B6-BB27-3DE13FD0DFC0}">
      <dsp:nvSpPr>
        <dsp:cNvPr id="0" name=""/>
        <dsp:cNvSpPr/>
      </dsp:nvSpPr>
      <dsp:spPr>
        <a:xfrm>
          <a:off x="201930" y="3757701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Affiliation = None</a:t>
          </a:r>
        </a:p>
      </dsp:txBody>
      <dsp:txXfrm>
        <a:off x="224987" y="3780758"/>
        <a:ext cx="2780906" cy="42620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74F9B-856E-4365-899C-9F1E6D1E643B}">
      <dsp:nvSpPr>
        <dsp:cNvPr id="0" name=""/>
        <dsp:cNvSpPr/>
      </dsp:nvSpPr>
      <dsp:spPr>
        <a:xfrm>
          <a:off x="0" y="299713"/>
          <a:ext cx="40386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4BBFEE-E678-4B3C-A02D-BB92159DF437}">
      <dsp:nvSpPr>
        <dsp:cNvPr id="0" name=""/>
        <dsp:cNvSpPr/>
      </dsp:nvSpPr>
      <dsp:spPr>
        <a:xfrm>
          <a:off x="201930" y="63553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/>
            <a:t>Position = Chief Executive</a:t>
          </a:r>
        </a:p>
      </dsp:txBody>
      <dsp:txXfrm>
        <a:off x="224987" y="86610"/>
        <a:ext cx="2780906" cy="426206"/>
      </dsp:txXfrm>
    </dsp:sp>
    <dsp:sp modelId="{60AE909D-1A61-4FD9-811A-8952BDA86E56}">
      <dsp:nvSpPr>
        <dsp:cNvPr id="0" name=""/>
        <dsp:cNvSpPr/>
      </dsp:nvSpPr>
      <dsp:spPr>
        <a:xfrm>
          <a:off x="0" y="1025473"/>
          <a:ext cx="40386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AE2FE4-CB1C-42FB-A475-9DE53C21C9F6}">
      <dsp:nvSpPr>
        <dsp:cNvPr id="0" name=""/>
        <dsp:cNvSpPr/>
      </dsp:nvSpPr>
      <dsp:spPr>
        <a:xfrm>
          <a:off x="201930" y="789314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/>
            <a:t>Status = Full-time</a:t>
          </a:r>
        </a:p>
      </dsp:txBody>
      <dsp:txXfrm>
        <a:off x="224987" y="812371"/>
        <a:ext cx="2780906" cy="426206"/>
      </dsp:txXfrm>
    </dsp:sp>
    <dsp:sp modelId="{B638F531-F237-4ACD-8863-87ED96D950C1}">
      <dsp:nvSpPr>
        <dsp:cNvPr id="0" name=""/>
        <dsp:cNvSpPr/>
      </dsp:nvSpPr>
      <dsp:spPr>
        <a:xfrm>
          <a:off x="0" y="1751233"/>
          <a:ext cx="40386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1ED56-F602-46E3-B1A6-7F0BAB36621C}">
      <dsp:nvSpPr>
        <dsp:cNvPr id="0" name=""/>
        <dsp:cNvSpPr/>
      </dsp:nvSpPr>
      <dsp:spPr>
        <a:xfrm>
          <a:off x="201930" y="1515073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/>
            <a:t>Experience in discipline = 8 years</a:t>
          </a:r>
        </a:p>
      </dsp:txBody>
      <dsp:txXfrm>
        <a:off x="224987" y="1538130"/>
        <a:ext cx="2780906" cy="426206"/>
      </dsp:txXfrm>
    </dsp:sp>
    <dsp:sp modelId="{36111B76-FE83-4D49-B8E8-1470AFA8CAF8}">
      <dsp:nvSpPr>
        <dsp:cNvPr id="0" name=""/>
        <dsp:cNvSpPr/>
      </dsp:nvSpPr>
      <dsp:spPr>
        <a:xfrm>
          <a:off x="0" y="2476993"/>
          <a:ext cx="40386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F08E3-2744-4D3F-BE22-F23C2B74185F}">
      <dsp:nvSpPr>
        <dsp:cNvPr id="0" name=""/>
        <dsp:cNvSpPr/>
      </dsp:nvSpPr>
      <dsp:spPr>
        <a:xfrm>
          <a:off x="201930" y="2240833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/>
            <a:t>Education = Bachelor’s degree</a:t>
          </a:r>
        </a:p>
      </dsp:txBody>
      <dsp:txXfrm>
        <a:off x="224987" y="2263890"/>
        <a:ext cx="2780906" cy="426206"/>
      </dsp:txXfrm>
    </dsp:sp>
    <dsp:sp modelId="{7463E4DE-B873-4B18-A7DA-70B0D892DA77}">
      <dsp:nvSpPr>
        <dsp:cNvPr id="0" name=""/>
        <dsp:cNvSpPr/>
      </dsp:nvSpPr>
      <dsp:spPr>
        <a:xfrm>
          <a:off x="0" y="3202754"/>
          <a:ext cx="4038600" cy="403200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DBDE57-67CC-4728-B572-172B9E150706}">
      <dsp:nvSpPr>
        <dsp:cNvPr id="0" name=""/>
        <dsp:cNvSpPr/>
      </dsp:nvSpPr>
      <dsp:spPr>
        <a:xfrm>
          <a:off x="201930" y="2966594"/>
          <a:ext cx="2827020" cy="47232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855" tIns="0" rIns="106855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1" kern="1200" dirty="0"/>
            <a:t>Remote Work Status = Hybrid</a:t>
          </a:r>
        </a:p>
      </dsp:txBody>
      <dsp:txXfrm>
        <a:off x="224987" y="2989651"/>
        <a:ext cx="2780906" cy="4262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79A35-B2DD-42DC-A186-C19A7AD446D8}">
      <dsp:nvSpPr>
        <dsp:cNvPr id="0" name=""/>
        <dsp:cNvSpPr/>
      </dsp:nvSpPr>
      <dsp:spPr>
        <a:xfrm>
          <a:off x="0" y="34055"/>
          <a:ext cx="4038600" cy="38376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>
              <a:solidFill>
                <a:schemeClr val="bg1"/>
              </a:solidFill>
            </a:rPr>
            <a:t>Organization Type: Registered Charity</a:t>
          </a:r>
          <a:endParaRPr lang="en-CA" sz="1600" b="1" kern="1200">
            <a:solidFill>
              <a:schemeClr val="bg1"/>
            </a:solidFill>
          </a:endParaRPr>
        </a:p>
      </dsp:txBody>
      <dsp:txXfrm>
        <a:off x="18734" y="52789"/>
        <a:ext cx="4001132" cy="346292"/>
      </dsp:txXfrm>
    </dsp:sp>
    <dsp:sp modelId="{1CCF70BC-659C-43EF-991F-8D0420C1627A}">
      <dsp:nvSpPr>
        <dsp:cNvPr id="0" name=""/>
        <dsp:cNvSpPr/>
      </dsp:nvSpPr>
      <dsp:spPr>
        <a:xfrm>
          <a:off x="0" y="46389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Region: BC</a:t>
          </a:r>
          <a:endParaRPr lang="en-CA" sz="1600" b="0" kern="1200"/>
        </a:p>
      </dsp:txBody>
      <dsp:txXfrm>
        <a:off x="18734" y="482629"/>
        <a:ext cx="4001132" cy="346292"/>
      </dsp:txXfrm>
    </dsp:sp>
    <dsp:sp modelId="{CE648098-154D-4216-A04C-2CDEAB66A800}">
      <dsp:nvSpPr>
        <dsp:cNvPr id="0" name=""/>
        <dsp:cNvSpPr/>
      </dsp:nvSpPr>
      <dsp:spPr>
        <a:xfrm>
          <a:off x="0" y="89373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Jurisdiction: Local</a:t>
          </a:r>
        </a:p>
      </dsp:txBody>
      <dsp:txXfrm>
        <a:off x="18734" y="912469"/>
        <a:ext cx="4001132" cy="346292"/>
      </dsp:txXfrm>
    </dsp:sp>
    <dsp:sp modelId="{5CB1C472-3E50-457B-B7F3-B0E5EC60C63A}">
      <dsp:nvSpPr>
        <dsp:cNvPr id="0" name=""/>
        <dsp:cNvSpPr/>
      </dsp:nvSpPr>
      <dsp:spPr>
        <a:xfrm>
          <a:off x="0" y="132357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Budget: $1 million to $2 million</a:t>
          </a:r>
        </a:p>
      </dsp:txBody>
      <dsp:txXfrm>
        <a:off x="18734" y="1342309"/>
        <a:ext cx="4001132" cy="346292"/>
      </dsp:txXfrm>
    </dsp:sp>
    <dsp:sp modelId="{22BE8C8B-FF50-44C0-8CF1-D09E9F481C2C}">
      <dsp:nvSpPr>
        <dsp:cNvPr id="0" name=""/>
        <dsp:cNvSpPr/>
      </dsp:nvSpPr>
      <dsp:spPr>
        <a:xfrm>
          <a:off x="0" y="175341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Number of Staff: 6 to 10</a:t>
          </a:r>
        </a:p>
      </dsp:txBody>
      <dsp:txXfrm>
        <a:off x="18734" y="1772149"/>
        <a:ext cx="4001132" cy="346292"/>
      </dsp:txXfrm>
    </dsp:sp>
    <dsp:sp modelId="{83E0E49A-3E1E-4FB8-BFE9-4024CAD75187}">
      <dsp:nvSpPr>
        <dsp:cNvPr id="0" name=""/>
        <dsp:cNvSpPr/>
      </dsp:nvSpPr>
      <dsp:spPr>
        <a:xfrm>
          <a:off x="0" y="218325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Affiliation: None</a:t>
          </a:r>
        </a:p>
      </dsp:txBody>
      <dsp:txXfrm>
        <a:off x="18734" y="2201989"/>
        <a:ext cx="4001132" cy="346292"/>
      </dsp:txXfrm>
    </dsp:sp>
    <dsp:sp modelId="{E90811F2-BD52-4C04-9EBC-5999EEA224A1}">
      <dsp:nvSpPr>
        <dsp:cNvPr id="0" name=""/>
        <dsp:cNvSpPr/>
      </dsp:nvSpPr>
      <dsp:spPr>
        <a:xfrm>
          <a:off x="0" y="261309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 dirty="0"/>
            <a:t>Position: Chief Executive</a:t>
          </a:r>
          <a:endParaRPr lang="en-US" sz="1600" b="0" kern="1200" dirty="0"/>
        </a:p>
      </dsp:txBody>
      <dsp:txXfrm>
        <a:off x="18734" y="2631829"/>
        <a:ext cx="4001132" cy="346292"/>
      </dsp:txXfrm>
    </dsp:sp>
    <dsp:sp modelId="{9C97490A-B2B5-4A40-BF49-3447FFD21EA2}">
      <dsp:nvSpPr>
        <dsp:cNvPr id="0" name=""/>
        <dsp:cNvSpPr/>
      </dsp:nvSpPr>
      <dsp:spPr>
        <a:xfrm>
          <a:off x="0" y="304293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/>
            <a:t>Status: Full-time</a:t>
          </a:r>
        </a:p>
      </dsp:txBody>
      <dsp:txXfrm>
        <a:off x="18734" y="3061669"/>
        <a:ext cx="4001132" cy="346292"/>
      </dsp:txXfrm>
    </dsp:sp>
    <dsp:sp modelId="{02B89003-DE16-4AC2-9C9D-5410A5A61C4B}">
      <dsp:nvSpPr>
        <dsp:cNvPr id="0" name=""/>
        <dsp:cNvSpPr/>
      </dsp:nvSpPr>
      <dsp:spPr>
        <a:xfrm>
          <a:off x="0" y="347277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/>
            <a:t>Experience in discipline: 5.1 to 10 years</a:t>
          </a:r>
        </a:p>
      </dsp:txBody>
      <dsp:txXfrm>
        <a:off x="18734" y="3491509"/>
        <a:ext cx="4001132" cy="346292"/>
      </dsp:txXfrm>
    </dsp:sp>
    <dsp:sp modelId="{5D317B77-F7C0-4D98-B458-41FEAAAFD026}">
      <dsp:nvSpPr>
        <dsp:cNvPr id="0" name=""/>
        <dsp:cNvSpPr/>
      </dsp:nvSpPr>
      <dsp:spPr>
        <a:xfrm>
          <a:off x="0" y="390261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 dirty="0"/>
            <a:t>Education: </a:t>
          </a:r>
          <a:r>
            <a:rPr lang="en-CA" sz="16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Undergraduate Degree</a:t>
          </a:r>
          <a:endParaRPr lang="en-CA" sz="1600" b="0" kern="1200" dirty="0"/>
        </a:p>
      </dsp:txBody>
      <dsp:txXfrm>
        <a:off x="18734" y="3921349"/>
        <a:ext cx="4001132" cy="346292"/>
      </dsp:txXfrm>
    </dsp:sp>
    <dsp:sp modelId="{B7C0EEFB-CB2D-4302-B5D5-0735D7DECF0A}">
      <dsp:nvSpPr>
        <dsp:cNvPr id="0" name=""/>
        <dsp:cNvSpPr/>
      </dsp:nvSpPr>
      <dsp:spPr>
        <a:xfrm>
          <a:off x="0" y="4332455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 dirty="0"/>
            <a:t>Remote Work Status: Hybrid</a:t>
          </a:r>
        </a:p>
      </dsp:txBody>
      <dsp:txXfrm>
        <a:off x="18734" y="4351189"/>
        <a:ext cx="4001132" cy="3462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A79A35-B2DD-42DC-A186-C19A7AD446D8}">
      <dsp:nvSpPr>
        <dsp:cNvPr id="0" name=""/>
        <dsp:cNvSpPr/>
      </dsp:nvSpPr>
      <dsp:spPr>
        <a:xfrm>
          <a:off x="0" y="64540"/>
          <a:ext cx="4038600" cy="38376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>
              <a:solidFill>
                <a:schemeClr val="bg1"/>
              </a:solidFill>
            </a:rPr>
            <a:t>Region: BC</a:t>
          </a:r>
          <a:endParaRPr lang="en-CA" sz="1600" b="1" kern="1200">
            <a:solidFill>
              <a:schemeClr val="bg1"/>
            </a:solidFill>
          </a:endParaRPr>
        </a:p>
      </dsp:txBody>
      <dsp:txXfrm>
        <a:off x="18734" y="83274"/>
        <a:ext cx="4001132" cy="346292"/>
      </dsp:txXfrm>
    </dsp:sp>
    <dsp:sp modelId="{1CCF70BC-659C-43EF-991F-8D0420C1627A}">
      <dsp:nvSpPr>
        <dsp:cNvPr id="0" name=""/>
        <dsp:cNvSpPr/>
      </dsp:nvSpPr>
      <dsp:spPr>
        <a:xfrm>
          <a:off x="0" y="49438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Organization Type: Registered Charity</a:t>
          </a:r>
          <a:endParaRPr lang="en-CA" sz="1600" b="0" kern="1200"/>
        </a:p>
      </dsp:txBody>
      <dsp:txXfrm>
        <a:off x="18734" y="513114"/>
        <a:ext cx="4001132" cy="346292"/>
      </dsp:txXfrm>
    </dsp:sp>
    <dsp:sp modelId="{CE648098-154D-4216-A04C-2CDEAB66A800}">
      <dsp:nvSpPr>
        <dsp:cNvPr id="0" name=""/>
        <dsp:cNvSpPr/>
      </dsp:nvSpPr>
      <dsp:spPr>
        <a:xfrm>
          <a:off x="0" y="92422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Jurisdiction: Local</a:t>
          </a:r>
        </a:p>
      </dsp:txBody>
      <dsp:txXfrm>
        <a:off x="18734" y="942954"/>
        <a:ext cx="4001132" cy="346292"/>
      </dsp:txXfrm>
    </dsp:sp>
    <dsp:sp modelId="{333BDAC0-28ED-4A26-B0DF-6D299B7A0FF9}">
      <dsp:nvSpPr>
        <dsp:cNvPr id="0" name=""/>
        <dsp:cNvSpPr/>
      </dsp:nvSpPr>
      <dsp:spPr>
        <a:xfrm>
          <a:off x="0" y="135406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Budget: $1 million to $2 million</a:t>
          </a:r>
        </a:p>
      </dsp:txBody>
      <dsp:txXfrm>
        <a:off x="18734" y="1372794"/>
        <a:ext cx="4001132" cy="346292"/>
      </dsp:txXfrm>
    </dsp:sp>
    <dsp:sp modelId="{9FD36516-EA81-4BA3-840A-073757B69B1C}">
      <dsp:nvSpPr>
        <dsp:cNvPr id="0" name=""/>
        <dsp:cNvSpPr/>
      </dsp:nvSpPr>
      <dsp:spPr>
        <a:xfrm>
          <a:off x="0" y="178390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Number of Staff: 6 to 10</a:t>
          </a:r>
        </a:p>
      </dsp:txBody>
      <dsp:txXfrm>
        <a:off x="18734" y="1802634"/>
        <a:ext cx="4001132" cy="346292"/>
      </dsp:txXfrm>
    </dsp:sp>
    <dsp:sp modelId="{F5EAA055-BDB2-4198-A08C-073CBF383DE9}">
      <dsp:nvSpPr>
        <dsp:cNvPr id="0" name=""/>
        <dsp:cNvSpPr/>
      </dsp:nvSpPr>
      <dsp:spPr>
        <a:xfrm>
          <a:off x="0" y="221374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/>
            <a:t>Affiliation: None</a:t>
          </a:r>
        </a:p>
      </dsp:txBody>
      <dsp:txXfrm>
        <a:off x="18734" y="2232474"/>
        <a:ext cx="4001132" cy="346292"/>
      </dsp:txXfrm>
    </dsp:sp>
    <dsp:sp modelId="{7B574CFD-CE2D-405E-8C35-C4BD79CB78E2}">
      <dsp:nvSpPr>
        <dsp:cNvPr id="0" name=""/>
        <dsp:cNvSpPr/>
      </dsp:nvSpPr>
      <dsp:spPr>
        <a:xfrm>
          <a:off x="0" y="264358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 dirty="0"/>
            <a:t>Position: Chief Executive</a:t>
          </a:r>
          <a:endParaRPr lang="en-US" sz="1600" b="0" kern="1200" dirty="0"/>
        </a:p>
      </dsp:txBody>
      <dsp:txXfrm>
        <a:off x="18734" y="2662314"/>
        <a:ext cx="4001132" cy="346292"/>
      </dsp:txXfrm>
    </dsp:sp>
    <dsp:sp modelId="{8F39CDD2-4C8F-4C5C-92C1-CEF7F9AE2C25}">
      <dsp:nvSpPr>
        <dsp:cNvPr id="0" name=""/>
        <dsp:cNvSpPr/>
      </dsp:nvSpPr>
      <dsp:spPr>
        <a:xfrm>
          <a:off x="0" y="307342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/>
            <a:t>Status: Full-time</a:t>
          </a:r>
        </a:p>
      </dsp:txBody>
      <dsp:txXfrm>
        <a:off x="18734" y="3092154"/>
        <a:ext cx="4001132" cy="346292"/>
      </dsp:txXfrm>
    </dsp:sp>
    <dsp:sp modelId="{BC3EFA89-B1B2-43A6-A969-90444A0F2DDC}">
      <dsp:nvSpPr>
        <dsp:cNvPr id="0" name=""/>
        <dsp:cNvSpPr/>
      </dsp:nvSpPr>
      <dsp:spPr>
        <a:xfrm>
          <a:off x="0" y="350326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/>
            <a:t>Experience in discipline: 5.1 to 10 years</a:t>
          </a:r>
        </a:p>
      </dsp:txBody>
      <dsp:txXfrm>
        <a:off x="18734" y="3521994"/>
        <a:ext cx="4001132" cy="346292"/>
      </dsp:txXfrm>
    </dsp:sp>
    <dsp:sp modelId="{56576016-438F-4A64-9692-F7B129774E35}">
      <dsp:nvSpPr>
        <dsp:cNvPr id="0" name=""/>
        <dsp:cNvSpPr/>
      </dsp:nvSpPr>
      <dsp:spPr>
        <a:xfrm>
          <a:off x="0" y="393310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 dirty="0"/>
            <a:t>Education: </a:t>
          </a:r>
          <a:r>
            <a:rPr lang="en-CA" sz="1600" b="0" i="0" u="none" strike="noStrike" kern="1200" dirty="0">
              <a:solidFill>
                <a:srgbClr val="000000"/>
              </a:solidFill>
              <a:effectLst/>
              <a:latin typeface="Calibri" panose="020F0502020204030204" pitchFamily="34" charset="0"/>
            </a:rPr>
            <a:t>Undergraduate Degree</a:t>
          </a:r>
          <a:endParaRPr lang="en-CA" sz="1600" b="0" kern="1200" dirty="0"/>
        </a:p>
      </dsp:txBody>
      <dsp:txXfrm>
        <a:off x="18734" y="3951834"/>
        <a:ext cx="4001132" cy="346292"/>
      </dsp:txXfrm>
    </dsp:sp>
    <dsp:sp modelId="{5AEFAB2E-0959-4F29-B51B-E296F277B0CB}">
      <dsp:nvSpPr>
        <dsp:cNvPr id="0" name=""/>
        <dsp:cNvSpPr/>
      </dsp:nvSpPr>
      <dsp:spPr>
        <a:xfrm>
          <a:off x="0" y="4362940"/>
          <a:ext cx="4038600" cy="38376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600" b="0" kern="1200" dirty="0"/>
            <a:t>Remote Work Status: Hybrid</a:t>
          </a:r>
          <a:endParaRPr lang="en-CA" sz="1600" kern="1200"/>
        </a:p>
      </dsp:txBody>
      <dsp:txXfrm>
        <a:off x="18734" y="4381674"/>
        <a:ext cx="4001132" cy="34629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71E692-01AE-4918-8C9D-4A722A1ED48A}">
      <dsp:nvSpPr>
        <dsp:cNvPr id="0" name=""/>
        <dsp:cNvSpPr/>
      </dsp:nvSpPr>
      <dsp:spPr>
        <a:xfrm>
          <a:off x="0" y="26523"/>
          <a:ext cx="8658225" cy="115202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/>
            <a:t>There is no one correct approach.</a:t>
          </a:r>
        </a:p>
      </dsp:txBody>
      <dsp:txXfrm>
        <a:off x="56237" y="82760"/>
        <a:ext cx="8545751" cy="1039555"/>
      </dsp:txXfrm>
    </dsp:sp>
    <dsp:sp modelId="{0B71C626-E4A5-45FB-8D75-A173D6A8D4F3}">
      <dsp:nvSpPr>
        <dsp:cNvPr id="0" name=""/>
        <dsp:cNvSpPr/>
      </dsp:nvSpPr>
      <dsp:spPr>
        <a:xfrm>
          <a:off x="0" y="1262072"/>
          <a:ext cx="8658225" cy="115202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/>
            <a:t>The report data is a guideline only.</a:t>
          </a:r>
        </a:p>
      </dsp:txBody>
      <dsp:txXfrm>
        <a:off x="56237" y="1318309"/>
        <a:ext cx="8545751" cy="1039555"/>
      </dsp:txXfrm>
    </dsp:sp>
    <dsp:sp modelId="{DD494B0B-8FA5-4B3B-BE34-847C9FBEF9D9}">
      <dsp:nvSpPr>
        <dsp:cNvPr id="0" name=""/>
        <dsp:cNvSpPr/>
      </dsp:nvSpPr>
      <dsp:spPr>
        <a:xfrm>
          <a:off x="0" y="2497622"/>
          <a:ext cx="8658225" cy="11520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/>
            <a:t>You should consider other factors such as the cost to replace staff and the current labour market.</a:t>
          </a:r>
        </a:p>
      </dsp:txBody>
      <dsp:txXfrm>
        <a:off x="56237" y="2553859"/>
        <a:ext cx="8545751" cy="1039555"/>
      </dsp:txXfrm>
    </dsp:sp>
    <dsp:sp modelId="{385CBEE3-F7EE-4D32-A584-51DB2B8C60B7}">
      <dsp:nvSpPr>
        <dsp:cNvPr id="0" name=""/>
        <dsp:cNvSpPr/>
      </dsp:nvSpPr>
      <dsp:spPr>
        <a:xfrm>
          <a:off x="0" y="3733172"/>
          <a:ext cx="8658225" cy="115202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900" kern="1200"/>
            <a:t>The greatest weight should be given to the closest or most relevant comparables.</a:t>
          </a:r>
        </a:p>
      </dsp:txBody>
      <dsp:txXfrm>
        <a:off x="56237" y="3789409"/>
        <a:ext cx="8545751" cy="10395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3549D2C-5EB7-4846-8814-91E3ACCA69E9}" type="datetimeFigureOut">
              <a:rPr lang="en-CA" smtClean="0"/>
              <a:t>2026-06-03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0F7AD6B-80C3-4A58-B5F8-59585FCAFB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81130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4408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4129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14200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510925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09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1255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2E9DA4-091F-2D53-FD9B-C50D90BAAE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41A4AF-9FF1-4E9B-D460-45284F6F4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97BCC4-3C25-C93F-EE38-64129D5E97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3201D3-8111-2893-E3E4-AD103141F80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3812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02501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8356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2943" indent="-232943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687827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7369" indent="-237369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0408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9228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7369" indent="-237369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68472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7369" indent="-237369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0761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7369" indent="-237369">
              <a:buFont typeface="+mj-lt"/>
              <a:buAutoNum type="arabicPeriod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365033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58327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6350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4166E1-6FBF-43DD-A5E0-52DC779A9B9A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07549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4463" y="1162050"/>
            <a:ext cx="418147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15001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80B94-F7A6-378B-A858-D869CD6A9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B01486-02F1-8544-2FA1-347120A8F0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D4E2CCB-9B85-5844-8723-A308437DFD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iStock purchase (LQ 2026)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2E9ED-7DD4-196D-DA4A-E6CD2DDA7C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5986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Adobe sub purchased #7250888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93430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51972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7795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Image from </a:t>
            </a:r>
            <a:r>
              <a:rPr lang="en-CA" dirty="0" err="1"/>
              <a:t>AdobeStock</a:t>
            </a:r>
            <a:r>
              <a:rPr lang="en-CA" dirty="0"/>
              <a:t>: AdobeStock_550885061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4862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0066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097226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51528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63083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32952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 algn="r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7AD6B-80C3-4A58-B5F8-59585FCAFB16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15344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6B790CB2-1B9C-8849-B66B-AB0C5B5B69A0}"/>
              </a:ext>
            </a:extLst>
          </p:cNvPr>
          <p:cNvSpPr/>
          <p:nvPr/>
        </p:nvSpPr>
        <p:spPr>
          <a:xfrm>
            <a:off x="1" y="0"/>
            <a:ext cx="4557713" cy="6858000"/>
          </a:xfrm>
          <a:prstGeom prst="rect">
            <a:avLst/>
          </a:prstGeom>
          <a:gradFill flip="none" rotWithShape="1">
            <a:gsLst>
              <a:gs pos="80000">
                <a:schemeClr val="bg1"/>
              </a:gs>
              <a:gs pos="100000">
                <a:schemeClr val="bg1">
                  <a:alpha val="1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B288AB-06A5-CD46-8B87-551354C0C001}"/>
              </a:ext>
            </a:extLst>
          </p:cNvPr>
          <p:cNvSpPr/>
          <p:nvPr/>
        </p:nvSpPr>
        <p:spPr>
          <a:xfrm>
            <a:off x="0" y="2028825"/>
            <a:ext cx="9144000" cy="27924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4327" y="2678905"/>
            <a:ext cx="3936205" cy="1357314"/>
          </a:xfrm>
        </p:spPr>
        <p:txBody>
          <a:bodyPr lIns="0" rIns="0" anchor="t" anchorCtr="0">
            <a:normAutofit/>
          </a:bodyPr>
          <a:lstStyle>
            <a:lvl1pPr algn="l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4327" y="5500688"/>
            <a:ext cx="3936205" cy="763586"/>
          </a:xfrm>
        </p:spPr>
        <p:txBody>
          <a:bodyPr lIns="0" rIns="0"/>
          <a:lstStyle>
            <a:lvl1pPr marL="0" indent="0" algn="l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3D3E0C-23FD-E74B-81A5-D2791C01DB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3524" y="2878930"/>
            <a:ext cx="3041808" cy="81477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5311F3-D9DC-944A-834E-8A61BC19CEA3}"/>
              </a:ext>
            </a:extLst>
          </p:cNvPr>
          <p:cNvCxnSpPr>
            <a:cxnSpLocks/>
            <a:stCxn id="3" idx="1"/>
            <a:endCxn id="3" idx="3"/>
          </p:cNvCxnSpPr>
          <p:nvPr/>
        </p:nvCxnSpPr>
        <p:spPr>
          <a:xfrm>
            <a:off x="314327" y="5882481"/>
            <a:ext cx="393620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9CF61AA-C25C-184C-A754-8162BCD90C7B}"/>
              </a:ext>
            </a:extLst>
          </p:cNvPr>
          <p:cNvSpPr/>
          <p:nvPr/>
        </p:nvSpPr>
        <p:spPr>
          <a:xfrm>
            <a:off x="1" y="4564858"/>
            <a:ext cx="4564856" cy="264319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41A68E6-4958-1C49-A138-EF40EB95E6ED}"/>
              </a:ext>
            </a:extLst>
          </p:cNvPr>
          <p:cNvSpPr/>
          <p:nvPr/>
        </p:nvSpPr>
        <p:spPr>
          <a:xfrm>
            <a:off x="4564857" y="4564858"/>
            <a:ext cx="4579144" cy="26431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3EFFB6-C493-764C-8830-63F4AD1EE7A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98460" y="5500462"/>
            <a:ext cx="2975656" cy="763812"/>
          </a:xfrm>
        </p:spPr>
        <p:txBody>
          <a:bodyPr anchor="b"/>
          <a:lstStyle>
            <a:lvl1pPr marL="0" indent="0" algn="r">
              <a:buNone/>
              <a:defRPr/>
            </a:lvl1pPr>
          </a:lstStyle>
          <a:p>
            <a:pPr lvl="0"/>
            <a:r>
              <a:rPr lang="en-US"/>
              <a:t>Right click background to change image.</a:t>
            </a:r>
          </a:p>
        </p:txBody>
      </p:sp>
    </p:spTree>
    <p:extLst>
      <p:ext uri="{BB962C8B-B14F-4D97-AF65-F5344CB8AC3E}">
        <p14:creationId xmlns:p14="http://schemas.microsoft.com/office/powerpoint/2010/main" val="2658049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50/50 Subtitl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3" y="599728"/>
            <a:ext cx="8238707" cy="9010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180000" lvl="0" indent="-180000" defTabSz="685800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Lucida Grande" panose="020B0600040502020204" pitchFamily="34" charset="0"/>
              <a:buChar char="■"/>
              <a:tabLst/>
            </a:pPr>
            <a:endParaRPr lang="en-CA" sz="12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9188" y="1700906"/>
            <a:ext cx="3971922" cy="4377881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4C457B9-1487-EF47-BA00-2B1D65BB5D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5269" y="1700906"/>
            <a:ext cx="4158868" cy="4377881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27B03FD-011F-E64C-B87F-962FB1FE6E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910682" y="1227913"/>
            <a:ext cx="4151249" cy="272823"/>
          </a:xfrm>
        </p:spPr>
        <p:txBody>
          <a:bodyPr vert="horz" lIns="0" tIns="0" rIns="0" bIns="0" rtlCol="0" anchor="b" anchorCtr="0">
            <a:normAutofit/>
          </a:bodyPr>
          <a:lstStyle>
            <a:lvl1pPr marL="0" indent="0">
              <a:buFontTx/>
              <a:buNone/>
              <a:defRPr lang="en-US" sz="1600" b="1" i="0" dirty="0">
                <a:solidFill>
                  <a:schemeClr val="accent1"/>
                </a:solidFill>
                <a:latin typeface="+mj-lt"/>
                <a:ea typeface="Apple Symbols" panose="02000000000000000000" pitchFamily="2" charset="-79"/>
                <a:cs typeface="Apple Symbols" panose="02000000000000000000" pitchFamily="2" charset="-79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3B7665-3E12-5E49-98D9-4DA7B90D0BA3}"/>
              </a:ext>
            </a:extLst>
          </p:cNvPr>
          <p:cNvCxnSpPr>
            <a:cxnSpLocks/>
          </p:cNvCxnSpPr>
          <p:nvPr/>
        </p:nvCxnSpPr>
        <p:spPr>
          <a:xfrm>
            <a:off x="4910682" y="1511619"/>
            <a:ext cx="4151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185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2889" y="1264445"/>
            <a:ext cx="4057650" cy="2164556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4" y="1264445"/>
            <a:ext cx="4057646" cy="2164556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4BA3A9E-8B97-6143-898E-7A72DCEDDEE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42889" y="3668011"/>
            <a:ext cx="4057650" cy="2164556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FCF02C7-87FE-D041-9767-7F8E322617C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843464" y="3668011"/>
            <a:ext cx="4057646" cy="2164556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0081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2296" userDrawn="1">
          <p15:clr>
            <a:srgbClr val="FBAE40"/>
          </p15:clr>
        </p15:guide>
        <p15:guide id="3" pos="4202" userDrawn="1">
          <p15:clr>
            <a:srgbClr val="FBAE40"/>
          </p15:clr>
        </p15:guide>
        <p15:guide id="4" pos="119" userDrawn="1">
          <p15:clr>
            <a:srgbClr val="FBAE40"/>
          </p15:clr>
        </p15:guide>
        <p15:guide id="5" pos="2024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50/50 row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2889" y="1264444"/>
            <a:ext cx="4057650" cy="491251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4" y="1264445"/>
            <a:ext cx="4057646" cy="2306070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able Placeholder 18">
            <a:extLst>
              <a:ext uri="{FF2B5EF4-FFF2-40B4-BE49-F238E27FC236}">
                <a16:creationId xmlns:a16="http://schemas.microsoft.com/office/drawing/2014/main" id="{FA60939D-F724-8745-A87F-162415EAB36C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4843464" y="3736179"/>
            <a:ext cx="4057646" cy="2085182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211955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2296" userDrawn="1">
          <p15:clr>
            <a:srgbClr val="FBAE40"/>
          </p15:clr>
        </p15:guide>
        <p15:guide id="3" pos="4202" userDrawn="1">
          <p15:clr>
            <a:srgbClr val="FBAE40"/>
          </p15:clr>
        </p15:guide>
        <p15:guide id="4" pos="119" userDrawn="1">
          <p15:clr>
            <a:srgbClr val="FBAE40"/>
          </p15:clr>
        </p15:guide>
        <p15:guide id="5" pos="2024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50/50 Row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59338" y="1264444"/>
            <a:ext cx="4057650" cy="491251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775BABF-85C4-C842-8095-B712AA4487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50825" y="1264445"/>
            <a:ext cx="4057646" cy="2306070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184B0339-DB19-694B-BC1A-065BBF29784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250825" y="3720261"/>
            <a:ext cx="4057646" cy="2306070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73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2296" userDrawn="1">
          <p15:clr>
            <a:srgbClr val="FBAE40"/>
          </p15:clr>
        </p15:guide>
        <p15:guide id="3" pos="4202" userDrawn="1">
          <p15:clr>
            <a:srgbClr val="FBAE40"/>
          </p15:clr>
        </p15:guide>
        <p15:guide id="4" pos="119" userDrawn="1">
          <p15:clr>
            <a:srgbClr val="FBAE40"/>
          </p15:clr>
        </p15:guide>
        <p15:guide id="5" pos="2024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35/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01738" y="1264444"/>
            <a:ext cx="4815251" cy="491251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775BABF-85C4-C842-8095-B712AA4487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50826" y="1264445"/>
            <a:ext cx="3607072" cy="4912518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62864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799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65/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03520" y="1264444"/>
            <a:ext cx="3613468" cy="491251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775BABF-85C4-C842-8095-B712AA4487C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50824" y="1264445"/>
            <a:ext cx="4782730" cy="4912518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68436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799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/ Picture Background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78D58F-3E30-2546-936A-485A8AE31A27}"/>
              </a:ext>
            </a:extLst>
          </p:cNvPr>
          <p:cNvSpPr/>
          <p:nvPr/>
        </p:nvSpPr>
        <p:spPr>
          <a:xfrm>
            <a:off x="2" y="185740"/>
            <a:ext cx="4557713" cy="6106151"/>
          </a:xfrm>
          <a:prstGeom prst="rect">
            <a:avLst/>
          </a:prstGeom>
          <a:gradFill flip="none" rotWithShape="1">
            <a:gsLst>
              <a:gs pos="80000">
                <a:schemeClr val="bg1"/>
              </a:gs>
              <a:gs pos="100000">
                <a:schemeClr val="bg1">
                  <a:alpha val="16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9" y="365127"/>
            <a:ext cx="4057652" cy="64214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2889" y="1264444"/>
            <a:ext cx="4057650" cy="491251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49188-AEA2-1F4A-9937-7CB447A90C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9604" y="5677989"/>
            <a:ext cx="2308497" cy="260622"/>
          </a:xfrm>
        </p:spPr>
        <p:txBody>
          <a:bodyPr>
            <a:normAutofit/>
          </a:bodyPr>
          <a:lstStyle>
            <a:lvl1pPr marL="0" indent="0" algn="r">
              <a:buNone/>
              <a:defRPr sz="1000"/>
            </a:lvl1pPr>
          </a:lstStyle>
          <a:p>
            <a:pPr lvl="0"/>
            <a:r>
              <a:rPr lang="en-US"/>
              <a:t>Right Click background to add image</a:t>
            </a:r>
          </a:p>
        </p:txBody>
      </p:sp>
    </p:spTree>
    <p:extLst>
      <p:ext uri="{BB962C8B-B14F-4D97-AF65-F5344CB8AC3E}">
        <p14:creationId xmlns:p14="http://schemas.microsoft.com/office/powerpoint/2010/main" val="593273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w/ Picture Background"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178D58F-3E30-2546-936A-485A8AE31A27}"/>
              </a:ext>
            </a:extLst>
          </p:cNvPr>
          <p:cNvSpPr/>
          <p:nvPr/>
        </p:nvSpPr>
        <p:spPr>
          <a:xfrm>
            <a:off x="2" y="185740"/>
            <a:ext cx="4557713" cy="6106151"/>
          </a:xfrm>
          <a:prstGeom prst="rect">
            <a:avLst/>
          </a:prstGeom>
          <a:gradFill flip="none" rotWithShape="1">
            <a:gsLst>
              <a:gs pos="7900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4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9" y="365127"/>
            <a:ext cx="4057652" cy="642142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2889" y="1264444"/>
            <a:ext cx="4057650" cy="491251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>
                <a:solidFill>
                  <a:schemeClr val="bg1"/>
                </a:solidFill>
              </a:defRPr>
            </a:lvl1pPr>
            <a:lvl2pPr>
              <a:defRPr lang="en-US" dirty="0" smtClean="0">
                <a:solidFill>
                  <a:schemeClr val="bg1"/>
                </a:solidFill>
              </a:defRPr>
            </a:lvl2pPr>
            <a:lvl3pPr>
              <a:defRPr lang="en-US" dirty="0" smtClean="0">
                <a:solidFill>
                  <a:schemeClr val="bg1"/>
                </a:solidFill>
              </a:defRPr>
            </a:lvl3pPr>
            <a:lvl4pPr>
              <a:defRPr lang="en-US" dirty="0" smtClean="0">
                <a:solidFill>
                  <a:schemeClr val="bg1"/>
                </a:solidFill>
              </a:defRPr>
            </a:lvl4pPr>
            <a:lvl5pPr>
              <a:defRPr lang="en-US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49188-AEA2-1F4A-9937-7CB447A90CB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19604" y="5677989"/>
            <a:ext cx="2308497" cy="260622"/>
          </a:xfrm>
        </p:spPr>
        <p:txBody>
          <a:bodyPr>
            <a:normAutofit/>
          </a:bodyPr>
          <a:lstStyle>
            <a:lvl1pPr marL="0" indent="0" algn="r">
              <a:buNone/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Right Click background to add image</a:t>
            </a:r>
          </a:p>
        </p:txBody>
      </p:sp>
    </p:spTree>
    <p:extLst>
      <p:ext uri="{BB962C8B-B14F-4D97-AF65-F5344CB8AC3E}">
        <p14:creationId xmlns:p14="http://schemas.microsoft.com/office/powerpoint/2010/main" val="14332455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2996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739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2EF1CC-305E-9F47-BBDE-C8C2AF3AD382}"/>
              </a:ext>
            </a:extLst>
          </p:cNvPr>
          <p:cNvSpPr/>
          <p:nvPr/>
        </p:nvSpPr>
        <p:spPr>
          <a:xfrm>
            <a:off x="0" y="185740"/>
            <a:ext cx="9144000" cy="95130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651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389" y="1358502"/>
            <a:ext cx="4149723" cy="51316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800" dirty="0"/>
            </a:lvl1pPr>
          </a:lstStyle>
          <a:p>
            <a:pPr marL="134938" lvl="0" indent="-134938">
              <a:lnSpc>
                <a:spcPct val="100000"/>
              </a:lnSpc>
              <a:buClr>
                <a:schemeClr val="accent4"/>
              </a:buClr>
              <a:buFont typeface="Lucida Grande" panose="020B0600040502020204" pitchFamily="34" charset="0"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F1D34-86A9-1749-8556-70497D1D6798}"/>
              </a:ext>
            </a:extLst>
          </p:cNvPr>
          <p:cNvSpPr/>
          <p:nvPr/>
        </p:nvSpPr>
        <p:spPr>
          <a:xfrm>
            <a:off x="1" y="1"/>
            <a:ext cx="4564856" cy="18573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40899-E93F-4D4D-91ED-E0154CFEFAE5}"/>
              </a:ext>
            </a:extLst>
          </p:cNvPr>
          <p:cNvSpPr/>
          <p:nvPr/>
        </p:nvSpPr>
        <p:spPr>
          <a:xfrm>
            <a:off x="4564857" y="1"/>
            <a:ext cx="4579144" cy="18573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38B76B-8194-4D4F-BCD9-CBACF48E2E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5" y="476857"/>
            <a:ext cx="1938815" cy="51932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73B00E-CE0A-374B-9C25-00EFC3ABD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1389" y="2093119"/>
            <a:ext cx="4149723" cy="3974396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40218E6-F525-8645-8464-FF9D40EF1A0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807745" y="6572250"/>
            <a:ext cx="3704033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8B70B-A4E0-4141-AF7C-B7EFB2EA56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" y="1137046"/>
            <a:ext cx="4564063" cy="5720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107281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323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3B0D-917C-4A60-80CF-F577C951A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C7F116-9151-4797-8078-083F1E0258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4E27B7-8F21-4528-8A1D-01777ED20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3BDF1-E52B-481C-9A21-A93B7B6AC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AEBDC-1AE6-4366-BD56-39066147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98143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F81E8-6DE5-4C92-89BE-5D6CD56A8B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0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F2EF1CC-305E-9F47-BBDE-C8C2AF3AD382}"/>
              </a:ext>
            </a:extLst>
          </p:cNvPr>
          <p:cNvSpPr/>
          <p:nvPr/>
        </p:nvSpPr>
        <p:spPr>
          <a:xfrm>
            <a:off x="0" y="185740"/>
            <a:ext cx="9144000" cy="95130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651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389" y="1358502"/>
            <a:ext cx="4149723" cy="513160"/>
          </a:xfrm>
        </p:spPr>
        <p:txBody>
          <a:bodyPr vert="horz" lIns="0" tIns="0" rIns="0" bIns="0" rtlCol="0" anchor="b" anchorCtr="0">
            <a:normAutofit/>
          </a:bodyPr>
          <a:lstStyle>
            <a:lvl1pPr>
              <a:defRPr lang="en-US" sz="1350" dirty="0"/>
            </a:lvl1pPr>
          </a:lstStyle>
          <a:p>
            <a:pPr marL="101201" lvl="0" indent="-101201">
              <a:lnSpc>
                <a:spcPct val="100000"/>
              </a:lnSpc>
              <a:buClr>
                <a:schemeClr val="accent4"/>
              </a:buClr>
              <a:buFont typeface="Lucida Grande" panose="020B0600040502020204" pitchFamily="34" charset="0"/>
              <a:tabLst/>
            </a:pPr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DF1D34-86A9-1749-8556-70497D1D6798}"/>
              </a:ext>
            </a:extLst>
          </p:cNvPr>
          <p:cNvSpPr/>
          <p:nvPr/>
        </p:nvSpPr>
        <p:spPr>
          <a:xfrm>
            <a:off x="1" y="1"/>
            <a:ext cx="4564856" cy="18573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2940899-E93F-4D4D-91ED-E0154CFEFAE5}"/>
              </a:ext>
            </a:extLst>
          </p:cNvPr>
          <p:cNvSpPr/>
          <p:nvPr/>
        </p:nvSpPr>
        <p:spPr>
          <a:xfrm>
            <a:off x="4564857" y="1"/>
            <a:ext cx="4579144" cy="18573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38B76B-8194-4D4F-BCD9-CBACF48E2E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627" y="476861"/>
            <a:ext cx="1938815" cy="519325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A73B00E-CE0A-374B-9C25-00EFC3ABD1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1389" y="2093119"/>
            <a:ext cx="4149723" cy="3974396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40218E6-F525-8645-8464-FF9D40EF1A0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807747" y="6572250"/>
            <a:ext cx="3704033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38B70B-A4E0-4141-AF7C-B7EFB2EA56C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" y="1137046"/>
            <a:ext cx="4564063" cy="572095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138372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  <p15:guide id="2" pos="323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1990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ontal Split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1264446"/>
            <a:ext cx="8658225" cy="219285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5F765-4CAD-6944-BFB5-99B0FD059C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2888" y="3666855"/>
            <a:ext cx="8658225" cy="219285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9198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ontal Split 2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1264446"/>
            <a:ext cx="4149726" cy="219285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5F765-4CAD-6944-BFB5-99B0FD059C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2888" y="3666855"/>
            <a:ext cx="8658225" cy="219285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B2C7AD-3849-B54D-8069-704D588AF4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62636" y="1264446"/>
            <a:ext cx="4149726" cy="219285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9708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rizontal Split 2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5F765-4CAD-6944-BFB5-99B0FD059C6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2888" y="1264446"/>
            <a:ext cx="8658225" cy="219285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8" y="3650165"/>
            <a:ext cx="4149726" cy="219285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2B2C7AD-3849-B54D-8069-704D588AF4B5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4762636" y="3650165"/>
            <a:ext cx="4149726" cy="219285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774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2889" y="1264444"/>
            <a:ext cx="4057650" cy="491251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4" y="1264444"/>
            <a:ext cx="4057646" cy="4912519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6434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2296" userDrawn="1">
          <p15:clr>
            <a:srgbClr val="FBAE40"/>
          </p15:clr>
        </p15:guide>
        <p15:guide id="3" pos="4202" userDrawn="1">
          <p15:clr>
            <a:srgbClr val="FBAE40"/>
          </p15:clr>
        </p15:guide>
        <p15:guide id="4" pos="119" userDrawn="1">
          <p15:clr>
            <a:srgbClr val="FBAE40"/>
          </p15:clr>
        </p15:guide>
        <p15:guide id="5" pos="2024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50/50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2889" y="1611086"/>
            <a:ext cx="4057650" cy="4565877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3464" y="1611086"/>
            <a:ext cx="4057646" cy="4565877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5C59B50-B539-FE45-B51B-B39D91630D5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242889" y="1227913"/>
            <a:ext cx="4057652" cy="272823"/>
          </a:xfrm>
        </p:spPr>
        <p:txBody>
          <a:bodyPr vert="horz" lIns="0" tIns="0" rIns="0" bIns="0" rtlCol="0" anchor="b" anchorCtr="0">
            <a:normAutofit/>
          </a:bodyPr>
          <a:lstStyle>
            <a:lvl1pPr marL="0" indent="0">
              <a:buFontTx/>
              <a:buNone/>
              <a:defRPr lang="en-US" sz="1600" b="1" i="0" dirty="0">
                <a:solidFill>
                  <a:schemeClr val="accent1"/>
                </a:solidFill>
                <a:latin typeface="+mj-lt"/>
                <a:ea typeface="Apple Symbols" panose="02000000000000000000" pitchFamily="2" charset="-79"/>
                <a:cs typeface="Apple Symbols" panose="02000000000000000000" pitchFamily="2" charset="-79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EF65F78-C482-2241-B60D-E01D419C083B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859339" y="1227913"/>
            <a:ext cx="4041771" cy="272823"/>
          </a:xfrm>
        </p:spPr>
        <p:txBody>
          <a:bodyPr vert="horz" lIns="0" tIns="0" rIns="0" bIns="0" rtlCol="0" anchor="b" anchorCtr="0">
            <a:normAutofit/>
          </a:bodyPr>
          <a:lstStyle>
            <a:lvl1pPr marL="0" indent="0">
              <a:buFontTx/>
              <a:buNone/>
              <a:defRPr lang="en-US" sz="1600" b="1" i="0" dirty="0">
                <a:solidFill>
                  <a:schemeClr val="accent1"/>
                </a:solidFill>
                <a:latin typeface="+mj-lt"/>
                <a:ea typeface="Apple Symbols" panose="02000000000000000000" pitchFamily="2" charset="-79"/>
                <a:cs typeface="Apple Symbols" panose="02000000000000000000" pitchFamily="2" charset="-79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1386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 userDrawn="1">
          <p15:clr>
            <a:srgbClr val="FBAE40"/>
          </p15:clr>
        </p15:guide>
        <p15:guide id="2" pos="2296" userDrawn="1">
          <p15:clr>
            <a:srgbClr val="FBAE40"/>
          </p15:clr>
        </p15:guide>
        <p15:guide id="3" pos="4202" userDrawn="1">
          <p15:clr>
            <a:srgbClr val="FBAE40"/>
          </p15:clr>
        </p15:guide>
        <p15:guide id="4" pos="119" userDrawn="1">
          <p15:clr>
            <a:srgbClr val="FBAE40"/>
          </p15:clr>
        </p15:guide>
        <p15:guide id="5" pos="2024" userDrawn="1">
          <p15:clr>
            <a:srgbClr val="FBAE40"/>
          </p15:clr>
        </p15:guide>
        <p15:guide id="6" orient="horz" pos="2160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orient="horz" pos="6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50/50 Subtitl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3" y="599728"/>
            <a:ext cx="8238707" cy="901007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marL="180000" lvl="0" indent="-180000" defTabSz="685800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Lucida Grande" panose="020B0600040502020204" pitchFamily="34" charset="0"/>
              <a:buChar char="■"/>
              <a:tabLst/>
            </a:pPr>
            <a:endParaRPr lang="en-CA" sz="120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0" tIns="0" rIns="0" bIns="0" rtlCol="0" anchor="b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9188" y="1700906"/>
            <a:ext cx="3971922" cy="4377881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F4C457B9-1487-EF47-BA00-2B1D65BB5D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5269" y="1700906"/>
            <a:ext cx="4158868" cy="4377881"/>
          </a:xfrm>
        </p:spPr>
        <p:txBody>
          <a:bodyPr vert="horz" lIns="0" tIns="45720" rIns="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27B03FD-011F-E64C-B87F-962FB1FE6E3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215901" y="1238412"/>
            <a:ext cx="4151249" cy="272823"/>
          </a:xfrm>
        </p:spPr>
        <p:txBody>
          <a:bodyPr vert="horz" lIns="0" tIns="0" rIns="0" bIns="0" rtlCol="0" anchor="b" anchorCtr="0">
            <a:normAutofit/>
          </a:bodyPr>
          <a:lstStyle>
            <a:lvl1pPr marL="0" indent="0">
              <a:buFontTx/>
              <a:buNone/>
              <a:defRPr lang="en-US" sz="1600" b="1" i="0" dirty="0">
                <a:solidFill>
                  <a:schemeClr val="accent1"/>
                </a:solidFill>
                <a:latin typeface="+mj-lt"/>
                <a:ea typeface="Apple Symbols" panose="02000000000000000000" pitchFamily="2" charset="-79"/>
                <a:cs typeface="Apple Symbols" panose="02000000000000000000" pitchFamily="2" charset="-79"/>
              </a:defRPr>
            </a:lvl1pPr>
          </a:lstStyle>
          <a:p>
            <a:pPr lvl="0">
              <a:lnSpc>
                <a:spcPct val="90000"/>
              </a:lnSpc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C3B7665-3E12-5E49-98D9-4DA7B90D0BA3}"/>
              </a:ext>
            </a:extLst>
          </p:cNvPr>
          <p:cNvCxnSpPr>
            <a:cxnSpLocks/>
          </p:cNvCxnSpPr>
          <p:nvPr/>
        </p:nvCxnSpPr>
        <p:spPr>
          <a:xfrm>
            <a:off x="215901" y="1522118"/>
            <a:ext cx="415124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692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2D17E92-EED1-1D46-9474-3805682E25CC}"/>
              </a:ext>
            </a:extLst>
          </p:cNvPr>
          <p:cNvSpPr/>
          <p:nvPr/>
        </p:nvSpPr>
        <p:spPr>
          <a:xfrm>
            <a:off x="-7144" y="1"/>
            <a:ext cx="9144000" cy="1825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584A31-4D1A-8747-8E71-3BD1EC13B283}"/>
              </a:ext>
            </a:extLst>
          </p:cNvPr>
          <p:cNvSpPr/>
          <p:nvPr/>
        </p:nvSpPr>
        <p:spPr>
          <a:xfrm>
            <a:off x="0" y="6286500"/>
            <a:ext cx="9144000" cy="571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65100" dir="16200000" rotWithShape="0">
              <a:prstClr val="black">
                <a:alpha val="2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2888" y="365127"/>
            <a:ext cx="8658225" cy="642142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2888" y="1264444"/>
            <a:ext cx="8658225" cy="491251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3931" y="6572250"/>
            <a:ext cx="307181" cy="1492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5D3AE6B-5DED-4BF8-B6B6-7B962EB23D62}" type="slidenum">
              <a:rPr lang="en-CA" smtClean="0"/>
              <a:t>‹#›</a:t>
            </a:fld>
            <a:endParaRPr lang="en-CA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32C519-C0E3-CA43-BD46-A7437360465D}"/>
              </a:ext>
            </a:extLst>
          </p:cNvPr>
          <p:cNvSpPr/>
          <p:nvPr/>
        </p:nvSpPr>
        <p:spPr>
          <a:xfrm>
            <a:off x="-7144" y="1"/>
            <a:ext cx="4572000" cy="185738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F8328E-AC8B-AC4F-91D8-D50C74CE8033}"/>
              </a:ext>
            </a:extLst>
          </p:cNvPr>
          <p:cNvSpPr/>
          <p:nvPr/>
        </p:nvSpPr>
        <p:spPr>
          <a:xfrm>
            <a:off x="4564857" y="1"/>
            <a:ext cx="4579144" cy="185738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100000">
                <a:schemeClr val="accent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C0F2D4-0694-224B-A64D-B5345107C794}"/>
              </a:ext>
            </a:extLst>
          </p:cNvPr>
          <p:cNvPicPr>
            <a:picLocks noChangeAspect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887" y="6417575"/>
            <a:ext cx="1154906" cy="309350"/>
          </a:xfrm>
          <a:prstGeom prst="rect">
            <a:avLst/>
          </a:prstGeom>
        </p:spPr>
      </p:pic>
      <p:sp>
        <p:nvSpPr>
          <p:cNvPr id="13" name="Footer Placeholder 14">
            <a:extLst>
              <a:ext uri="{FF2B5EF4-FFF2-40B4-BE49-F238E27FC236}">
                <a16:creationId xmlns:a16="http://schemas.microsoft.com/office/drawing/2014/main" id="{CE4F1724-DA6E-D347-8D07-7AE32CF47E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20136" y="6572250"/>
            <a:ext cx="3761183" cy="149226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800"/>
            </a:lvl1pPr>
          </a:lstStyle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917831-7565-40CD-96E2-7F0ED043B95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72" y="6343004"/>
            <a:ext cx="822342" cy="4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34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1" i="0" kern="1200">
          <a:solidFill>
            <a:schemeClr val="accent1"/>
          </a:solidFill>
          <a:latin typeface="+mj-lt"/>
          <a:ea typeface="Apple Symbols" panose="02000000000000000000" pitchFamily="2" charset="-79"/>
          <a:cs typeface="Apple Symbols" panose="02000000000000000000" pitchFamily="2" charset="-79"/>
        </a:defRPr>
      </a:lvl1pPr>
    </p:titleStyle>
    <p:bodyStyle>
      <a:lvl1pPr marL="360000" indent="-360000" algn="l" defTabSz="685800" rtl="0" eaLnBrk="1" latinLnBrk="0" hangingPunct="1">
        <a:lnSpc>
          <a:spcPct val="100000"/>
        </a:lnSpc>
        <a:spcBef>
          <a:spcPts val="600"/>
        </a:spcBef>
        <a:spcAft>
          <a:spcPts val="1200"/>
        </a:spcAft>
        <a:buClr>
          <a:schemeClr val="accent4"/>
        </a:buClr>
        <a:buFont typeface="Lucida Grande" panose="020B0600040502020204" pitchFamily="34" charset="0"/>
        <a:buChar char="■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12738" indent="-130175" algn="l" defTabSz="685800" rtl="0" eaLnBrk="1" latinLnBrk="0" hangingPunct="1">
        <a:lnSpc>
          <a:spcPct val="100000"/>
        </a:lnSpc>
        <a:spcBef>
          <a:spcPts val="300"/>
        </a:spcBef>
        <a:buFont typeface="Arial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0850" indent="-112713" algn="l" defTabSz="685800" rtl="0" eaLnBrk="1" latinLnBrk="0" hangingPunct="1">
        <a:lnSpc>
          <a:spcPct val="100000"/>
        </a:lnSpc>
        <a:spcBef>
          <a:spcPts val="300"/>
        </a:spcBef>
        <a:buSzPct val="100000"/>
        <a:buFont typeface="Helvetica" pitchFamily="2" charset="0"/>
        <a:buChar char="⁃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25475" indent="-112713" algn="l" defTabSz="685800" rtl="0" eaLnBrk="1" latinLnBrk="0" hangingPunct="1">
        <a:lnSpc>
          <a:spcPct val="100000"/>
        </a:lnSpc>
        <a:spcBef>
          <a:spcPts val="300"/>
        </a:spcBef>
        <a:buFont typeface="Helvetica" pitchFamily="2" charset="0"/>
        <a:buChar char="⁃"/>
        <a:tabLst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55650" indent="-138113" algn="l" defTabSz="685800" rtl="0" eaLnBrk="1" latinLnBrk="0" hangingPunct="1">
        <a:lnSpc>
          <a:spcPct val="100000"/>
        </a:lnSpc>
        <a:spcBef>
          <a:spcPts val="300"/>
        </a:spcBef>
        <a:buFont typeface="Arial"/>
        <a:buChar char="•"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075" userDrawn="1">
          <p15:clr>
            <a:srgbClr val="F26B43"/>
          </p15:clr>
        </p15:guide>
        <p15:guide id="4" pos="2245" userDrawn="1">
          <p15:clr>
            <a:srgbClr val="F26B43"/>
          </p15:clr>
        </p15:guide>
        <p15:guide id="5" orient="horz" pos="2092" userDrawn="1">
          <p15:clr>
            <a:srgbClr val="F26B43"/>
          </p15:clr>
        </p15:guide>
        <p15:guide id="6" orient="horz" pos="2228" userDrawn="1">
          <p15:clr>
            <a:srgbClr val="F26B43"/>
          </p15:clr>
        </p15:guide>
        <p15:guide id="7" pos="102" userDrawn="1">
          <p15:clr>
            <a:srgbClr val="F26B43"/>
          </p15:clr>
        </p15:guide>
        <p15:guide id="8" pos="421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sv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sv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sv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sv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HelpingAssociations" TargetMode="External"/><Relationship Id="rId13" Type="http://schemas.openxmlformats.org/officeDocument/2006/relationships/image" Target="../media/image40.gif"/><Relationship Id="rId3" Type="http://schemas.openxmlformats.org/officeDocument/2006/relationships/image" Target="../media/image35.jpeg"/><Relationship Id="rId7" Type="http://schemas.openxmlformats.org/officeDocument/2006/relationships/hyperlink" Target="https://www.linkedin.com/company/portagegroup" TargetMode="External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portagegroup.com/" TargetMode="External"/><Relationship Id="rId11" Type="http://schemas.openxmlformats.org/officeDocument/2006/relationships/image" Target="../media/image38.png"/><Relationship Id="rId5" Type="http://schemas.openxmlformats.org/officeDocument/2006/relationships/hyperlink" Target="mailto:jshand@portagegoup.com" TargetMode="External"/><Relationship Id="rId10" Type="http://schemas.openxmlformats.org/officeDocument/2006/relationships/image" Target="../media/image37.png"/><Relationship Id="rId4" Type="http://schemas.openxmlformats.org/officeDocument/2006/relationships/hyperlink" Target="mailto:gthacker@portagegroup.com" TargetMode="External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llustrations/map-canada-provinces-territories-2088308/" TargetMode="External"/><Relationship Id="rId3" Type="http://schemas.openxmlformats.org/officeDocument/2006/relationships/chart" Target="../charts/chart1.xml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0787CD7-A64E-4A91-AE4B-86DE50A260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/>
              <a:t>2026</a:t>
            </a:r>
            <a:r>
              <a:rPr lang="en-US" dirty="0"/>
              <a:t> Canadian Nonprofit Sector Salary &amp; Benefits Study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Highlights Webinar</a:t>
            </a:r>
            <a:endParaRPr lang="en-CA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8FE36B5-178E-4268-B994-2EE1AF9D2A6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dirty="0"/>
              <a:t>June 4,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BAD733-C7E4-4DF4-B5C1-7515F7830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22" y="94268"/>
            <a:ext cx="2750474" cy="148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128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D02113-54FF-4B9D-939A-F97816BB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Bonus Compensation by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DDE2D-09F9-4B04-A3A8-7BC1F26BA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DFA74D39-9C0C-49BE-BF0E-89CB98FA93F3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4937831"/>
              </p:ext>
            </p:extLst>
          </p:nvPr>
        </p:nvGraphicFramePr>
        <p:xfrm>
          <a:off x="242886" y="5036502"/>
          <a:ext cx="8658223" cy="11125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3235603">
                  <a:extLst>
                    <a:ext uri="{9D8B030D-6E8A-4147-A177-3AD203B41FA5}">
                      <a16:colId xmlns:a16="http://schemas.microsoft.com/office/drawing/2014/main" val="763238827"/>
                    </a:ext>
                  </a:extLst>
                </a:gridCol>
                <a:gridCol w="903770">
                  <a:extLst>
                    <a:ext uri="{9D8B030D-6E8A-4147-A177-3AD203B41FA5}">
                      <a16:colId xmlns:a16="http://schemas.microsoft.com/office/drawing/2014/main" val="3484286816"/>
                    </a:ext>
                  </a:extLst>
                </a:gridCol>
                <a:gridCol w="903770">
                  <a:extLst>
                    <a:ext uri="{9D8B030D-6E8A-4147-A177-3AD203B41FA5}">
                      <a16:colId xmlns:a16="http://schemas.microsoft.com/office/drawing/2014/main" val="3104292614"/>
                    </a:ext>
                  </a:extLst>
                </a:gridCol>
                <a:gridCol w="903770">
                  <a:extLst>
                    <a:ext uri="{9D8B030D-6E8A-4147-A177-3AD203B41FA5}">
                      <a16:colId xmlns:a16="http://schemas.microsoft.com/office/drawing/2014/main" val="3385889214"/>
                    </a:ext>
                  </a:extLst>
                </a:gridCol>
                <a:gridCol w="903770">
                  <a:extLst>
                    <a:ext uri="{9D8B030D-6E8A-4147-A177-3AD203B41FA5}">
                      <a16:colId xmlns:a16="http://schemas.microsoft.com/office/drawing/2014/main" val="1779458458"/>
                    </a:ext>
                  </a:extLst>
                </a:gridCol>
                <a:gridCol w="903770">
                  <a:extLst>
                    <a:ext uri="{9D8B030D-6E8A-4147-A177-3AD203B41FA5}">
                      <a16:colId xmlns:a16="http://schemas.microsoft.com/office/drawing/2014/main" val="1267533923"/>
                    </a:ext>
                  </a:extLst>
                </a:gridCol>
                <a:gridCol w="903770">
                  <a:extLst>
                    <a:ext uri="{9D8B030D-6E8A-4147-A177-3AD203B41FA5}">
                      <a16:colId xmlns:a16="http://schemas.microsoft.com/office/drawing/2014/main" val="32525483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CA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Level 1</a:t>
                      </a:r>
                      <a:endParaRPr lang="en-CA" sz="1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Level 2</a:t>
                      </a:r>
                      <a:endParaRPr lang="en-CA" sz="1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Level 3</a:t>
                      </a:r>
                      <a:endParaRPr lang="en-CA" sz="1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Level 4</a:t>
                      </a:r>
                      <a:endParaRPr lang="en-CA" sz="1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Level 5</a:t>
                      </a:r>
                      <a:endParaRPr lang="en-CA" sz="1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Level 6</a:t>
                      </a:r>
                      <a:endParaRPr lang="en-CA" sz="140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extLst>
                  <a:ext uri="{0D108BD9-81ED-4DB2-BD59-A6C34878D82A}">
                    <a16:rowId xmlns:a16="http://schemas.microsoft.com/office/drawing/2014/main" val="660200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3510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Among all staff</a:t>
                      </a:r>
                      <a:endParaRPr lang="en-CA" sz="1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0.8%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0.4%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0.3%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extLst>
                  <a:ext uri="{0D108BD9-81ED-4DB2-BD59-A6C34878D82A}">
                    <a16:rowId xmlns:a16="http://schemas.microsoft.com/office/drawing/2014/main" val="1105770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143510">
                        <a:lnSpc>
                          <a:spcPts val="1150"/>
                        </a:lnSpc>
                        <a:spcAft>
                          <a:spcPts val="0"/>
                        </a:spcAft>
                      </a:pPr>
                      <a:r>
                        <a:rPr lang="en-CA" sz="1400" dirty="0">
                          <a:effectLst/>
                        </a:rPr>
                        <a:t>Among those who receive bonus pay</a:t>
                      </a:r>
                      <a:endParaRPr lang="en-CA" sz="1400" dirty="0">
                        <a:effectLst/>
                        <a:latin typeface="Corbel" panose="020B0503020204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830" marR="36830" marT="36830" marB="3683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6.0%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5.7%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5.1%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3.2%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2.8%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 dirty="0">
                          <a:effectLst/>
                          <a:latin typeface="+mj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3.6%</a:t>
                      </a:r>
                      <a:endParaRPr lang="en-CA" sz="1400" dirty="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extLst>
                  <a:ext uri="{0D108BD9-81ED-4DB2-BD59-A6C34878D82A}">
                    <a16:rowId xmlns:a16="http://schemas.microsoft.com/office/drawing/2014/main" val="2307069025"/>
                  </a:ext>
                </a:extLst>
              </a:tr>
            </a:tbl>
          </a:graphicData>
        </a:graphic>
      </p:graphicFrame>
      <p:graphicFrame>
        <p:nvGraphicFramePr>
          <p:cNvPr id="9" name="C 9">
            <a:extLst>
              <a:ext uri="{FF2B5EF4-FFF2-40B4-BE49-F238E27FC236}">
                <a16:creationId xmlns:a16="http://schemas.microsoft.com/office/drawing/2014/main" id="{31EB4AEC-CE3D-48F4-BBA3-0795D720EB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5491904"/>
              </p:ext>
            </p:extLst>
          </p:nvPr>
        </p:nvGraphicFramePr>
        <p:xfrm>
          <a:off x="242888" y="1265238"/>
          <a:ext cx="8658225" cy="3108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BD7CA0CE-9821-4291-8E7F-83868A086977}"/>
              </a:ext>
            </a:extLst>
          </p:cNvPr>
          <p:cNvSpPr/>
          <p:nvPr/>
        </p:nvSpPr>
        <p:spPr>
          <a:xfrm>
            <a:off x="242886" y="4680872"/>
            <a:ext cx="7308000" cy="2880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/>
              <a:t>Average Amount of Bonus Cash Compensation </a:t>
            </a:r>
            <a:r>
              <a:rPr lang="en-CA" b="1" i="1"/>
              <a:t>(% of base compensation)</a:t>
            </a:r>
          </a:p>
        </p:txBody>
      </p:sp>
    </p:spTree>
    <p:extLst>
      <p:ext uri="{BB962C8B-B14F-4D97-AF65-F5344CB8AC3E}">
        <p14:creationId xmlns:p14="http://schemas.microsoft.com/office/powerpoint/2010/main" val="1163373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78E221-B3E6-4717-8B25-007330B4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Change in Cash Compensation by Level 2016 to 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001F9-F530-4532-9268-86BA531C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graphicFrame>
        <p:nvGraphicFramePr>
          <p:cNvPr id="8" name="C 1">
            <a:extLst>
              <a:ext uri="{FF2B5EF4-FFF2-40B4-BE49-F238E27FC236}">
                <a16:creationId xmlns:a16="http://schemas.microsoft.com/office/drawing/2014/main" id="{B6968B7C-9F8E-4B8A-81FB-F0BC199BAC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7378832"/>
              </p:ext>
            </p:extLst>
          </p:nvPr>
        </p:nvGraphicFramePr>
        <p:xfrm>
          <a:off x="242888" y="1265238"/>
          <a:ext cx="8658225" cy="491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608402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78E221-B3E6-4717-8B25-007330B4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/>
              <a:t>How Do Pay Increases Stack Up Over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001F9-F530-4532-9268-86BA531C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©2026 The Portage Group Inc. &amp; CharityVillage</a:t>
            </a:r>
            <a:endParaRPr lang="en-CA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2989F8A-0743-4551-B30E-BBCA3C9AD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092537"/>
              </p:ext>
            </p:extLst>
          </p:nvPr>
        </p:nvGraphicFramePr>
        <p:xfrm>
          <a:off x="242888" y="1265239"/>
          <a:ext cx="8658225" cy="46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F032AB-9EEA-62F2-C259-36520713C6EA}"/>
              </a:ext>
            </a:extLst>
          </p:cNvPr>
          <p:cNvSpPr txBox="1"/>
          <p:nvPr/>
        </p:nvSpPr>
        <p:spPr>
          <a:xfrm>
            <a:off x="2956561" y="5886212"/>
            <a:ext cx="610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en-CA" sz="1000"/>
              <a:t>Note:	Base is February 2013.</a:t>
            </a:r>
          </a:p>
          <a:p>
            <a:pPr>
              <a:tabLst>
                <a:tab pos="358775" algn="l"/>
              </a:tabLst>
            </a:pPr>
            <a:r>
              <a:rPr lang="en-CA" sz="1000"/>
              <a:t>	*No study in these years, increases were estimated based on the annual growth rate between studies.</a:t>
            </a:r>
          </a:p>
        </p:txBody>
      </p:sp>
    </p:spTree>
    <p:extLst>
      <p:ext uri="{BB962C8B-B14F-4D97-AF65-F5344CB8AC3E}">
        <p14:creationId xmlns:p14="http://schemas.microsoft.com/office/powerpoint/2010/main" val="105413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BD78E221-B3E6-4717-8B25-007330B49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/>
              <a:t>Salaries and Wages vs. Inflation Since Pandemic (past 5 years)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001F9-F530-4532-9268-86BA531C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2989F8A-0743-4551-B30E-BBCA3C9AD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5623209"/>
              </p:ext>
            </p:extLst>
          </p:nvPr>
        </p:nvGraphicFramePr>
        <p:xfrm>
          <a:off x="242888" y="1265239"/>
          <a:ext cx="8658225" cy="4670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F032AB-9EEA-62F2-C259-36520713C6EA}"/>
              </a:ext>
            </a:extLst>
          </p:cNvPr>
          <p:cNvSpPr txBox="1"/>
          <p:nvPr/>
        </p:nvSpPr>
        <p:spPr>
          <a:xfrm>
            <a:off x="2956561" y="5886212"/>
            <a:ext cx="6102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8775" algn="l"/>
              </a:tabLst>
            </a:pPr>
            <a:r>
              <a:rPr lang="en-CA" sz="1000" dirty="0"/>
              <a:t>Note:	Base is </a:t>
            </a:r>
            <a:r>
              <a:rPr lang="en-CA" sz="1000"/>
              <a:t>February</a:t>
            </a:r>
            <a:r>
              <a:rPr lang="en-CA" sz="1000" dirty="0"/>
              <a:t> 2020.</a:t>
            </a:r>
          </a:p>
          <a:p>
            <a:pPr>
              <a:tabLst>
                <a:tab pos="358775" algn="l"/>
              </a:tabLst>
            </a:pPr>
            <a:r>
              <a:rPr lang="en-CA" sz="1000" dirty="0"/>
              <a:t>	*No study in these years, increases were estimated based on the annual growth rate between studies.</a:t>
            </a:r>
          </a:p>
        </p:txBody>
      </p:sp>
    </p:spTree>
    <p:extLst>
      <p:ext uri="{BB962C8B-B14F-4D97-AF65-F5344CB8AC3E}">
        <p14:creationId xmlns:p14="http://schemas.microsoft.com/office/powerpoint/2010/main" val="50776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>
                                            <p:graphicEl>
                                              <a:chart seriesIdx="4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graphicEl>
                                              <a:chart seriesIdx="5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chart seriesIdx="6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 uiExpand="1">
        <p:bldSub>
          <a:bldChart bld="series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FC356-A7D7-1B16-E5FF-FA6BD8E8C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Average Change in Compensation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CEC6803-A783-0881-6A02-D1861280499A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87402277"/>
              </p:ext>
            </p:extLst>
          </p:nvPr>
        </p:nvGraphicFramePr>
        <p:xfrm>
          <a:off x="242888" y="1611313"/>
          <a:ext cx="4057650" cy="456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63519-0743-FC69-E06F-2055438B2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DC7F9E9-ED5C-76F8-27F6-80C3D6C2AC00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CA"/>
              <a:t>Past 12 Months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BEB5D2D-91C1-4C32-CEC9-55817BDC5EBB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CA"/>
              <a:t>Expected in Next 12 Months</a:t>
            </a:r>
          </a:p>
        </p:txBody>
      </p:sp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44998FA9-2ED5-0549-B8AE-6DA6A5B3974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78121362"/>
              </p:ext>
            </p:extLst>
          </p:nvPr>
        </p:nvGraphicFramePr>
        <p:xfrm>
          <a:off x="4843463" y="1611313"/>
          <a:ext cx="4057650" cy="4565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959895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4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A44EE-FAC9-5CEB-943D-E4EF3A953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2595072-A502-D3ED-2C24-D53E2A2C3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9" y="365127"/>
            <a:ext cx="3668314" cy="1262592"/>
          </a:xfrm>
        </p:spPr>
        <p:txBody>
          <a:bodyPr>
            <a:noAutofit/>
          </a:bodyPr>
          <a:lstStyle/>
          <a:p>
            <a:r>
              <a:rPr lang="en-US" sz="4000" dirty="0"/>
              <a:t>How to Use the Benchmarks</a:t>
            </a:r>
            <a:endParaRPr lang="en-CA" sz="4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A34AC-96A8-8190-3465-7CDCF39A9B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6921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1: Establish the Position Profile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" y="1263928"/>
            <a:ext cx="4038600" cy="2880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/>
              <a:t>Organization Characteristics</a:t>
            </a:r>
          </a:p>
        </p:txBody>
      </p:sp>
      <p:sp>
        <p:nvSpPr>
          <p:cNvPr id="6" name="Rectangle 5"/>
          <p:cNvSpPr/>
          <p:nvPr/>
        </p:nvSpPr>
        <p:spPr>
          <a:xfrm>
            <a:off x="4644008" y="1263928"/>
            <a:ext cx="4038600" cy="2880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b="1"/>
              <a:t>Personal Characteristics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7F34AD-8F38-4094-ACC1-B3950B817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A5ED2E50-EC74-4E8D-AD67-AB689012EC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79503863"/>
              </p:ext>
            </p:extLst>
          </p:nvPr>
        </p:nvGraphicFramePr>
        <p:xfrm>
          <a:off x="457200" y="1600200"/>
          <a:ext cx="4038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8" name="Content Placeholder 13">
            <a:extLst>
              <a:ext uri="{FF2B5EF4-FFF2-40B4-BE49-F238E27FC236}">
                <a16:creationId xmlns:a16="http://schemas.microsoft.com/office/drawing/2014/main" id="{47A59AA7-8C57-DB88-A2A8-689DCE195AA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507450587"/>
              </p:ext>
            </p:extLst>
          </p:nvPr>
        </p:nvGraphicFramePr>
        <p:xfrm>
          <a:off x="4648200" y="1669408"/>
          <a:ext cx="4038600" cy="36695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371040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2: Identify Your Benchmark Categories – Organization Type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EBDB0F-B2B5-4730-AF52-4F819458A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</a:p>
        </p:txBody>
      </p:sp>
      <p:graphicFrame>
        <p:nvGraphicFramePr>
          <p:cNvPr id="10" name="Content Placeholder 116">
            <a:extLst>
              <a:ext uri="{FF2B5EF4-FFF2-40B4-BE49-F238E27FC236}">
                <a16:creationId xmlns:a16="http://schemas.microsoft.com/office/drawing/2014/main" id="{25C6F2FA-B1FC-A3E8-4404-A21F51F3EA2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436653615"/>
              </p:ext>
            </p:extLst>
          </p:nvPr>
        </p:nvGraphicFramePr>
        <p:xfrm>
          <a:off x="457200" y="1375894"/>
          <a:ext cx="4038600" cy="4750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4C94DF36-84C9-0457-71AC-55D0B808F3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08629" y="1002027"/>
            <a:ext cx="4029805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0809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9B18771B-6C90-E505-0DF4-EE6A3D879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606" y="1128480"/>
            <a:ext cx="4005419" cy="51820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2: Identify Your Benchmark Categories - Region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9E1E07-1317-4D24-9857-68499DBEB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</a:p>
        </p:txBody>
      </p:sp>
      <p:graphicFrame>
        <p:nvGraphicFramePr>
          <p:cNvPr id="117" name="Content Placeholder 116">
            <a:extLst>
              <a:ext uri="{FF2B5EF4-FFF2-40B4-BE49-F238E27FC236}">
                <a16:creationId xmlns:a16="http://schemas.microsoft.com/office/drawing/2014/main" id="{0249E099-CD95-A77A-E736-94C903EAFC0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80383460"/>
              </p:ext>
            </p:extLst>
          </p:nvPr>
        </p:nvGraphicFramePr>
        <p:xfrm>
          <a:off x="457200" y="1314922"/>
          <a:ext cx="4038600" cy="4811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16738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3: Summarize Your Benchmarks</a:t>
            </a: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1443561"/>
              </p:ext>
            </p:extLst>
          </p:nvPr>
        </p:nvGraphicFramePr>
        <p:xfrm>
          <a:off x="457200" y="1320592"/>
          <a:ext cx="8255001" cy="22936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760000532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928205311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362396415"/>
                    </a:ext>
                  </a:extLst>
                </a:gridCol>
                <a:gridCol w="769607">
                  <a:extLst>
                    <a:ext uri="{9D8B030D-6E8A-4147-A177-3AD203B41FA5}">
                      <a16:colId xmlns:a16="http://schemas.microsoft.com/office/drawing/2014/main" val="2689556704"/>
                    </a:ext>
                  </a:extLst>
                </a:gridCol>
              </a:tblGrid>
              <a:tr h="252497">
                <a:tc>
                  <a:txBody>
                    <a:bodyPr/>
                    <a:lstStyle/>
                    <a:p>
                      <a:pPr algn="ctr"/>
                      <a:endParaRPr lang="en-CA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kern="1200">
                          <a:effectLst/>
                          <a:latin typeface="+mj-lt"/>
                        </a:rPr>
                        <a:t>Base Salary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Bonus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Avg.</a:t>
                      </a:r>
                      <a:r>
                        <a:rPr lang="en-CA" sz="1400" baseline="0">
                          <a:latin typeface="+mj-lt"/>
                        </a:rPr>
                        <a:t> Bonus %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N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Total Registered Charity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$119,999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$1,383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$121,383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452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$121,216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$524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$108,018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$796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$108,815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184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$120,938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$1,438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$122,377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363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$110,311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$1,886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$112,197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1.1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$109,592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$1,209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$110,801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93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277892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 years to 10 years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$109,790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$546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$110,336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772239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Undergraduate Degree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$110,309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$1,497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$111,806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208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5836149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$127,153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$1,452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$128,605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221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8036018"/>
                  </a:ext>
                </a:extLst>
              </a:tr>
            </a:tbl>
          </a:graphicData>
        </a:graphic>
      </p:graphicFrame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E01E764C-531E-47B6-B875-5D2E25386C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7357741"/>
              </p:ext>
            </p:extLst>
          </p:nvPr>
        </p:nvGraphicFramePr>
        <p:xfrm>
          <a:off x="457200" y="4011435"/>
          <a:ext cx="8255001" cy="22936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760000532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928205311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362396415"/>
                    </a:ext>
                  </a:extLst>
                </a:gridCol>
                <a:gridCol w="769607">
                  <a:extLst>
                    <a:ext uri="{9D8B030D-6E8A-4147-A177-3AD203B41FA5}">
                      <a16:colId xmlns:a16="http://schemas.microsoft.com/office/drawing/2014/main" val="2689556704"/>
                    </a:ext>
                  </a:extLst>
                </a:gridCol>
              </a:tblGrid>
              <a:tr h="252497">
                <a:tc>
                  <a:txBody>
                    <a:bodyPr/>
                    <a:lstStyle/>
                    <a:p>
                      <a:pPr algn="ctr"/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kern="1200">
                          <a:effectLst/>
                        </a:rPr>
                        <a:t>Base Salary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Bonus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Avg.</a:t>
                      </a:r>
                      <a:r>
                        <a:rPr lang="en-CA" sz="1400" baseline="0"/>
                        <a:t> Bonus %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N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BC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$121,623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$425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$122,048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149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Registered Charities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$121,216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$524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$103,564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$279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$103,844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58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$120,731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$324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$121,055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127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$112,958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$50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$113,008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29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$99,454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$99,454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31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0928529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 years to 10 years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$110,620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$426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$111,046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38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64137244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Undergraduate Degree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$109,901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$294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$110,196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60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772239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$137,881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$909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$138,791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65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178279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D1BE0DD2-F4BB-4BD9-821C-829FCB249E0F}"/>
              </a:ext>
            </a:extLst>
          </p:cNvPr>
          <p:cNvSpPr/>
          <p:nvPr/>
        </p:nvSpPr>
        <p:spPr>
          <a:xfrm>
            <a:off x="457200" y="990491"/>
            <a:ext cx="4038600" cy="2880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/>
              <a:t>Registered Charity Benchmarks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0EE7F1-8B32-4B19-98A3-486902FEACB2}"/>
              </a:ext>
            </a:extLst>
          </p:cNvPr>
          <p:cNvSpPr/>
          <p:nvPr/>
        </p:nvSpPr>
        <p:spPr>
          <a:xfrm>
            <a:off x="457200" y="3675794"/>
            <a:ext cx="4038600" cy="2880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/>
              <a:t>BC</a:t>
            </a:r>
            <a:r>
              <a:rPr lang="en-CA" dirty="0"/>
              <a:t> Benchmarks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05452D-0A5E-47D5-8A63-CADB8B154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F1B9E1-EF55-BE20-08D9-9E259279AD2D}"/>
              </a:ext>
            </a:extLst>
          </p:cNvPr>
          <p:cNvSpPr/>
          <p:nvPr/>
        </p:nvSpPr>
        <p:spPr>
          <a:xfrm>
            <a:off x="5718244" y="1614430"/>
            <a:ext cx="792088" cy="201248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14E3AC-A648-B730-C5EA-2AF4F1656F0D}"/>
              </a:ext>
            </a:extLst>
          </p:cNvPr>
          <p:cNvSpPr/>
          <p:nvPr/>
        </p:nvSpPr>
        <p:spPr>
          <a:xfrm>
            <a:off x="5727927" y="4338241"/>
            <a:ext cx="792088" cy="1966813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5978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DACCAC-4015-422F-989A-1F7E88768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65127"/>
            <a:ext cx="8658225" cy="642142"/>
          </a:xfrm>
        </p:spPr>
        <p:txBody>
          <a:bodyPr anchor="b">
            <a:normAutofit/>
          </a:bodyPr>
          <a:lstStyle/>
          <a:p>
            <a:r>
              <a:rPr lang="en-US"/>
              <a:t>Today’s Agenda</a:t>
            </a:r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18C9-84F6-4844-B37F-28B3D25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©2026 The Portage Group Inc. &amp; CharityVillage</a:t>
            </a:r>
            <a:endParaRPr lang="en-CA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7A69479E-BEAC-4766-86FD-4AA382594A0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6037602"/>
              </p:ext>
            </p:extLst>
          </p:nvPr>
        </p:nvGraphicFramePr>
        <p:xfrm>
          <a:off x="4843464" y="1264444"/>
          <a:ext cx="4057646" cy="4912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Content Placeholder 7" descr="A paper with a path drawn on it&#10;&#10;Description automatically generated">
            <a:extLst>
              <a:ext uri="{FF2B5EF4-FFF2-40B4-BE49-F238E27FC236}">
                <a16:creationId xmlns:a16="http://schemas.microsoft.com/office/drawing/2014/main" id="{B7D7BC3C-E762-3171-498E-267F3173E5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8" y="1264443"/>
            <a:ext cx="4057650" cy="4912519"/>
          </a:xfrm>
        </p:spPr>
      </p:pic>
    </p:spTree>
    <p:extLst>
      <p:ext uri="{BB962C8B-B14F-4D97-AF65-F5344CB8AC3E}">
        <p14:creationId xmlns:p14="http://schemas.microsoft.com/office/powerpoint/2010/main" val="331525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DDF5E86-2C7C-4AE9-EC85-AFF0D3FD81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00698923"/>
              </p:ext>
            </p:extLst>
          </p:nvPr>
        </p:nvGraphicFramePr>
        <p:xfrm>
          <a:off x="457200" y="1549192"/>
          <a:ext cx="8255001" cy="229362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760000532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928205311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362396415"/>
                    </a:ext>
                  </a:extLst>
                </a:gridCol>
                <a:gridCol w="769607">
                  <a:extLst>
                    <a:ext uri="{9D8B030D-6E8A-4147-A177-3AD203B41FA5}">
                      <a16:colId xmlns:a16="http://schemas.microsoft.com/office/drawing/2014/main" val="2689556704"/>
                    </a:ext>
                  </a:extLst>
                </a:gridCol>
              </a:tblGrid>
              <a:tr h="252497">
                <a:tc>
                  <a:txBody>
                    <a:bodyPr/>
                    <a:lstStyle/>
                    <a:p>
                      <a:pPr algn="ctr"/>
                      <a:endParaRPr lang="en-CA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kern="1200">
                          <a:effectLst/>
                          <a:latin typeface="+mj-lt"/>
                        </a:rPr>
                        <a:t>Base Salary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Bonus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Avg.</a:t>
                      </a:r>
                      <a:r>
                        <a:rPr lang="en-CA" sz="1400" baseline="0">
                          <a:latin typeface="+mj-lt"/>
                        </a:rPr>
                        <a:t> Bonus %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N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Total Registered Charity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$119,999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$1,383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$121,383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452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$121,216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$524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$108,018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$796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$108,815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184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$120,938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$1,438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$122,377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363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$110,311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$1,886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$112,197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1.1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$109,592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$1,209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$110,801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93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277892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 years to 10 years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$109,790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$546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$110,336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772239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Undergraduate Degree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$110,309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$1,497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$111,806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208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5836149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$127,153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$1,452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$128,605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221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8036018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4: Consider Quartiles and Choose Data Points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F0EF5-EFC3-4BAA-974C-5CF19E8D02BE}"/>
              </a:ext>
            </a:extLst>
          </p:cNvPr>
          <p:cNvSpPr/>
          <p:nvPr/>
        </p:nvSpPr>
        <p:spPr>
          <a:xfrm>
            <a:off x="457200" y="1209644"/>
            <a:ext cx="4038600" cy="2880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/>
              <a:t>Registered Charity Benchmarks</a:t>
            </a:r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1D288B46-428E-4C14-A165-B15CD950C0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004580"/>
              </p:ext>
            </p:extLst>
          </p:nvPr>
        </p:nvGraphicFramePr>
        <p:xfrm>
          <a:off x="457200" y="4025061"/>
          <a:ext cx="8255000" cy="680928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3933909079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20162850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306620621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1725183725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933124253"/>
                    </a:ext>
                  </a:extLst>
                </a:gridCol>
              </a:tblGrid>
              <a:tr h="363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1</a:t>
                      </a:r>
                      <a:r>
                        <a:rPr lang="en-CA" sz="1400" baseline="30000">
                          <a:effectLst/>
                        </a:rPr>
                        <a:t>st</a:t>
                      </a:r>
                      <a:r>
                        <a:rPr lang="en-CA" sz="1400">
                          <a:effectLst/>
                        </a:rPr>
                        <a:t> Quartile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2</a:t>
                      </a:r>
                      <a:r>
                        <a:rPr lang="en-CA" sz="1400" baseline="30000">
                          <a:effectLst/>
                        </a:rPr>
                        <a:t>nd</a:t>
                      </a:r>
                      <a:r>
                        <a:rPr lang="en-CA" sz="1400">
                          <a:effectLst/>
                        </a:rPr>
                        <a:t> Quartile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3</a:t>
                      </a:r>
                      <a:r>
                        <a:rPr lang="en-CA" sz="1400" baseline="30000">
                          <a:effectLst/>
                        </a:rPr>
                        <a:t>rd</a:t>
                      </a:r>
                      <a:r>
                        <a:rPr lang="en-CA" sz="1400">
                          <a:effectLst/>
                        </a:rPr>
                        <a:t> Quartile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4</a:t>
                      </a:r>
                      <a:r>
                        <a:rPr lang="en-CA" sz="1400" baseline="30000">
                          <a:effectLst/>
                        </a:rPr>
                        <a:t>th</a:t>
                      </a:r>
                      <a:r>
                        <a:rPr lang="en-CA" sz="1400">
                          <a:effectLst/>
                        </a:rPr>
                        <a:t> Quartile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95</a:t>
                      </a:r>
                      <a:r>
                        <a:rPr lang="en-CA" sz="1400" baseline="30000">
                          <a:effectLst/>
                        </a:rPr>
                        <a:t>th</a:t>
                      </a:r>
                      <a:r>
                        <a:rPr lang="en-CA" sz="1400">
                          <a:effectLst/>
                        </a:rPr>
                        <a:t> Percentile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2192971"/>
                  </a:ext>
                </a:extLst>
              </a:tr>
              <a:tr h="31696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&lt; $85,000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$85,000 to $106,400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$106,400 to $144,100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$144,100 +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$220,700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extLst>
                  <a:ext uri="{0D108BD9-81ED-4DB2-BD59-A6C34878D82A}">
                    <a16:rowId xmlns:a16="http://schemas.microsoft.com/office/drawing/2014/main" val="164319082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4CACDA8D-D368-4080-A793-29D007881C80}"/>
              </a:ext>
            </a:extLst>
          </p:cNvPr>
          <p:cNvSpPr/>
          <p:nvPr/>
        </p:nvSpPr>
        <p:spPr>
          <a:xfrm>
            <a:off x="3731079" y="4362027"/>
            <a:ext cx="1690007" cy="343962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1F693B-A78D-4015-B44C-A5A26647A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3" name="Rectangle 2"/>
          <p:cNvSpPr/>
          <p:nvPr/>
        </p:nvSpPr>
        <p:spPr>
          <a:xfrm>
            <a:off x="5718244" y="1848319"/>
            <a:ext cx="792088" cy="1994493"/>
          </a:xfrm>
          <a:prstGeom prst="rect">
            <a:avLst/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502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3FDD7549-099C-6173-B8E7-F84A0A3101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946437"/>
              </p:ext>
            </p:extLst>
          </p:nvPr>
        </p:nvGraphicFramePr>
        <p:xfrm>
          <a:off x="457200" y="1603515"/>
          <a:ext cx="8255001" cy="229362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760000532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928205311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2362396415"/>
                    </a:ext>
                  </a:extLst>
                </a:gridCol>
                <a:gridCol w="769607">
                  <a:extLst>
                    <a:ext uri="{9D8B030D-6E8A-4147-A177-3AD203B41FA5}">
                      <a16:colId xmlns:a16="http://schemas.microsoft.com/office/drawing/2014/main" val="2689556704"/>
                    </a:ext>
                  </a:extLst>
                </a:gridCol>
              </a:tblGrid>
              <a:tr h="252497">
                <a:tc>
                  <a:txBody>
                    <a:bodyPr/>
                    <a:lstStyle/>
                    <a:p>
                      <a:pPr algn="ctr"/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kern="1200">
                          <a:effectLst/>
                        </a:rPr>
                        <a:t>Base Salary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Bonus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Avg.</a:t>
                      </a:r>
                      <a:r>
                        <a:rPr lang="en-CA" sz="1400" baseline="0"/>
                        <a:t> Bonus %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N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BC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$121,623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$425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$122,048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0.2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149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Registered Charities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$121,216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$524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0.3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108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$103,564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$279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$103,844</a:t>
                      </a:r>
                      <a:endParaRPr lang="en-CA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0.1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58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$120,731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$324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$121,055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0.2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127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$112,958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$50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$113,008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0.1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29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$99,454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$0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$99,454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0.0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31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0928529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5.1 years to 10 years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$110,620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$426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$111,046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38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864137244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Undergraduate Degree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$109,901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$294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$110,196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60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3772239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$137,881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$909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$138,791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0.5</a:t>
                      </a:r>
                      <a:endParaRPr lang="en-CA" sz="1400" b="0" i="0" u="none" strike="noStrike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65</a:t>
                      </a:r>
                      <a:endParaRPr lang="en-CA" sz="14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1782794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4: Consider Quartiles and Choose Data Points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97F0EF5-EFC3-4BAA-974C-5CF19E8D02BE}"/>
              </a:ext>
            </a:extLst>
          </p:cNvPr>
          <p:cNvSpPr/>
          <p:nvPr/>
        </p:nvSpPr>
        <p:spPr>
          <a:xfrm>
            <a:off x="457200" y="1209644"/>
            <a:ext cx="4038600" cy="2880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/>
              <a:t>BC</a:t>
            </a:r>
            <a:r>
              <a:rPr lang="en-CA" dirty="0"/>
              <a:t> Benchmarks</a:t>
            </a:r>
          </a:p>
        </p:txBody>
      </p:sp>
      <p:graphicFrame>
        <p:nvGraphicFramePr>
          <p:cNvPr id="13" name="Content Placeholder 4">
            <a:extLst>
              <a:ext uri="{FF2B5EF4-FFF2-40B4-BE49-F238E27FC236}">
                <a16:creationId xmlns:a16="http://schemas.microsoft.com/office/drawing/2014/main" id="{1D288B46-428E-4C14-A165-B15CD950C0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2484009"/>
              </p:ext>
            </p:extLst>
          </p:nvPr>
        </p:nvGraphicFramePr>
        <p:xfrm>
          <a:off x="457200" y="4078401"/>
          <a:ext cx="8255000" cy="680928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1651000">
                  <a:extLst>
                    <a:ext uri="{9D8B030D-6E8A-4147-A177-3AD203B41FA5}">
                      <a16:colId xmlns:a16="http://schemas.microsoft.com/office/drawing/2014/main" val="3933909079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220162850"/>
                    </a:ext>
                  </a:extLst>
                </a:gridCol>
                <a:gridCol w="1866900">
                  <a:extLst>
                    <a:ext uri="{9D8B030D-6E8A-4147-A177-3AD203B41FA5}">
                      <a16:colId xmlns:a16="http://schemas.microsoft.com/office/drawing/2014/main" val="2306620621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1725183725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933124253"/>
                    </a:ext>
                  </a:extLst>
                </a:gridCol>
              </a:tblGrid>
              <a:tr h="3639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1</a:t>
                      </a:r>
                      <a:r>
                        <a:rPr lang="en-CA" sz="1400" baseline="30000">
                          <a:effectLst/>
                        </a:rPr>
                        <a:t>st</a:t>
                      </a:r>
                      <a:r>
                        <a:rPr lang="en-CA" sz="1400">
                          <a:effectLst/>
                        </a:rPr>
                        <a:t> Quartile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2</a:t>
                      </a:r>
                      <a:r>
                        <a:rPr lang="en-CA" sz="1400" baseline="30000">
                          <a:effectLst/>
                        </a:rPr>
                        <a:t>nd</a:t>
                      </a:r>
                      <a:r>
                        <a:rPr lang="en-CA" sz="1400">
                          <a:effectLst/>
                        </a:rPr>
                        <a:t> Quartile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3</a:t>
                      </a:r>
                      <a:r>
                        <a:rPr lang="en-CA" sz="1400" baseline="30000">
                          <a:effectLst/>
                        </a:rPr>
                        <a:t>rd</a:t>
                      </a:r>
                      <a:r>
                        <a:rPr lang="en-CA" sz="1400">
                          <a:effectLst/>
                        </a:rPr>
                        <a:t> Quartile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4</a:t>
                      </a:r>
                      <a:r>
                        <a:rPr lang="en-CA" sz="1400" baseline="30000">
                          <a:effectLst/>
                        </a:rPr>
                        <a:t>th</a:t>
                      </a:r>
                      <a:r>
                        <a:rPr lang="en-CA" sz="1400">
                          <a:effectLst/>
                        </a:rPr>
                        <a:t> Quartile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CA" sz="1400">
                          <a:effectLst/>
                        </a:rPr>
                        <a:t>95</a:t>
                      </a:r>
                      <a:r>
                        <a:rPr lang="en-CA" sz="1400" baseline="30000">
                          <a:effectLst/>
                        </a:rPr>
                        <a:t>th</a:t>
                      </a:r>
                      <a:r>
                        <a:rPr lang="en-CA" sz="1400">
                          <a:effectLst/>
                        </a:rPr>
                        <a:t> Percentile</a:t>
                      </a:r>
                      <a:endParaRPr lang="en-CA" sz="140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2192971"/>
                  </a:ext>
                </a:extLst>
              </a:tr>
              <a:tr h="316964"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&lt; $90,000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$90,000 to $110,000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$110,000 to $137,500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$137,500 +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00"/>
                        </a:lnSpc>
                        <a:buNone/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  <a:cs typeface="Poppins" panose="00000500000000000000" pitchFamily="2" charset="0"/>
                        </a:rPr>
                        <a:t>$233,400</a:t>
                      </a:r>
                      <a:endParaRPr lang="en-CA" sz="1400">
                        <a:effectLst/>
                        <a:latin typeface="+mj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3810" marB="3810" anchor="ctr"/>
                </a:tc>
                <a:extLst>
                  <a:ext uri="{0D108BD9-81ED-4DB2-BD59-A6C34878D82A}">
                    <a16:rowId xmlns:a16="http://schemas.microsoft.com/office/drawing/2014/main" val="16431908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5727927" y="1944365"/>
            <a:ext cx="792088" cy="1952770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ACDA8D-D368-4080-A793-29D007881C80}"/>
              </a:ext>
            </a:extLst>
          </p:cNvPr>
          <p:cNvSpPr/>
          <p:nvPr/>
        </p:nvSpPr>
        <p:spPr>
          <a:xfrm>
            <a:off x="3796392" y="4409225"/>
            <a:ext cx="1740807" cy="35010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DEDF4-21BC-4111-9E05-B084AA36C6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229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5: Set Range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004C5-7A68-439C-BD1F-F3193EEE4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D88CAA4-93BB-A101-C067-DA9CFB8A3AD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34209"/>
              </p:ext>
            </p:extLst>
          </p:nvPr>
        </p:nvGraphicFramePr>
        <p:xfrm>
          <a:off x="242888" y="1265238"/>
          <a:ext cx="8658225" cy="4911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439508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>
            <a:extLst>
              <a:ext uri="{FF2B5EF4-FFF2-40B4-BE49-F238E27FC236}">
                <a16:creationId xmlns:a16="http://schemas.microsoft.com/office/drawing/2014/main" id="{2F9FB805-E1E6-1294-A749-614C93AC12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9812315"/>
              </p:ext>
            </p:extLst>
          </p:nvPr>
        </p:nvGraphicFramePr>
        <p:xfrm>
          <a:off x="3962400" y="1562329"/>
          <a:ext cx="3829774" cy="18516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</a:tblGrid>
              <a:tr h="252497">
                <a:tc>
                  <a:txBody>
                    <a:bodyPr/>
                    <a:lstStyle/>
                    <a:p>
                      <a:pPr algn="ctr"/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Total Registered Charity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$121,383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$108,815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$122,377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$112,197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$110,801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277892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$128,605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8036018"/>
                  </a:ext>
                </a:extLst>
              </a:tr>
            </a:tbl>
          </a:graphicData>
        </a:graphic>
      </p:graphicFrame>
      <p:graphicFrame>
        <p:nvGraphicFramePr>
          <p:cNvPr id="17" name="Content Placeholder 6">
            <a:extLst>
              <a:ext uri="{FF2B5EF4-FFF2-40B4-BE49-F238E27FC236}">
                <a16:creationId xmlns:a16="http://schemas.microsoft.com/office/drawing/2014/main" id="{A58CC5DB-45B7-7A89-2332-4C3F389D68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0035618"/>
              </p:ext>
            </p:extLst>
          </p:nvPr>
        </p:nvGraphicFramePr>
        <p:xfrm>
          <a:off x="3962400" y="4009499"/>
          <a:ext cx="3829774" cy="185322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</a:tblGrid>
              <a:tr h="305057">
                <a:tc>
                  <a:txBody>
                    <a:bodyPr/>
                    <a:lstStyle/>
                    <a:p>
                      <a:pPr algn="ctr"/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BC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$122,048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Registered Charities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$103,844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$121,055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$113,008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$99,454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09285293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$138,791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178279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BB4D5484-96B8-D9E1-DB95-83B8E018EE22}"/>
              </a:ext>
            </a:extLst>
          </p:cNvPr>
          <p:cNvSpPr/>
          <p:nvPr/>
        </p:nvSpPr>
        <p:spPr>
          <a:xfrm>
            <a:off x="3962400" y="3675794"/>
            <a:ext cx="3828639" cy="2880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/>
              <a:t>BC Benchmarks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5: Set Range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2888" y="1264444"/>
            <a:ext cx="3626379" cy="4912519"/>
          </a:xfrm>
        </p:spPr>
        <p:txBody>
          <a:bodyPr>
            <a:normAutofit/>
          </a:bodyPr>
          <a:lstStyle/>
          <a:p>
            <a:r>
              <a:rPr lang="en-CA" sz="1800" b="1">
                <a:solidFill>
                  <a:schemeClr val="accent4"/>
                </a:solidFill>
              </a:rPr>
              <a:t>Common Approach 1</a:t>
            </a:r>
            <a:r>
              <a:rPr lang="en-CA" sz="1800"/>
              <a:t>: Select High and Low</a:t>
            </a:r>
          </a:p>
          <a:p>
            <a:pPr lvl="1"/>
            <a:r>
              <a:rPr lang="en-CA" sz="1800"/>
              <a:t>High = </a:t>
            </a:r>
            <a:r>
              <a:rPr lang="en-CA"/>
              <a:t>Hybrid (BC): $138,791</a:t>
            </a:r>
          </a:p>
          <a:p>
            <a:pPr lvl="1"/>
            <a:r>
              <a:rPr lang="en-CA" sz="1800"/>
              <a:t>Low = 6 to 10 staff (</a:t>
            </a:r>
            <a:r>
              <a:rPr lang="en-CA"/>
              <a:t>BC</a:t>
            </a:r>
            <a:r>
              <a:rPr lang="en-CA" sz="1800"/>
              <a:t>) - </a:t>
            </a:r>
            <a:r>
              <a:rPr lang="en-CA"/>
              <a:t>$99,454</a:t>
            </a:r>
          </a:p>
          <a:p>
            <a:r>
              <a:rPr lang="en-CA" sz="1800"/>
              <a:t>Range would be $99,500 to $138,800</a:t>
            </a:r>
          </a:p>
          <a:p>
            <a:r>
              <a:rPr lang="en-CA" sz="1800"/>
              <a:t>Mid point is $119,123 (($99,454+$138,791)/2)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E97940CD-59BC-4783-B153-5C880A109794}"/>
              </a:ext>
            </a:extLst>
          </p:cNvPr>
          <p:cNvSpPr/>
          <p:nvPr/>
        </p:nvSpPr>
        <p:spPr>
          <a:xfrm>
            <a:off x="8001112" y="5340014"/>
            <a:ext cx="900000" cy="2880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/>
              <a:t>LOW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FC1FAF20-1CC4-47B3-8733-DB8552A8F295}"/>
              </a:ext>
            </a:extLst>
          </p:cNvPr>
          <p:cNvSpPr/>
          <p:nvPr/>
        </p:nvSpPr>
        <p:spPr>
          <a:xfrm>
            <a:off x="8001112" y="5578513"/>
            <a:ext cx="900000" cy="288000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/>
              <a:t>HIGH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4705D3-6D9C-4C09-9811-C23C62DE69C5}"/>
              </a:ext>
            </a:extLst>
          </p:cNvPr>
          <p:cNvSpPr/>
          <p:nvPr/>
        </p:nvSpPr>
        <p:spPr>
          <a:xfrm>
            <a:off x="3957026" y="1225670"/>
            <a:ext cx="3852000" cy="2880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/>
              <a:t>Registered Charity Benchmarks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467CC-5551-4ACB-943F-5B788D2CB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©2026 The Portage Group Inc. &amp; CharityVillage</a:t>
            </a:r>
            <a:endParaRPr lang="en-CA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E9AC05FD-7622-4AA3-9394-69D07EB5B82F}"/>
              </a:ext>
            </a:extLst>
          </p:cNvPr>
          <p:cNvSpPr/>
          <p:nvPr/>
        </p:nvSpPr>
        <p:spPr>
          <a:xfrm>
            <a:off x="8001112" y="4711408"/>
            <a:ext cx="900000" cy="28800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/>
              <a:t>ALT. LOW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5EC874-10A3-481B-B7CB-7AA606993283}"/>
              </a:ext>
            </a:extLst>
          </p:cNvPr>
          <p:cNvSpPr txBox="1"/>
          <p:nvPr/>
        </p:nvSpPr>
        <p:spPr>
          <a:xfrm>
            <a:off x="242888" y="4884527"/>
            <a:ext cx="3082126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CA" sz="1400">
                <a:solidFill>
                  <a:schemeClr val="accent2"/>
                </a:solidFill>
                <a:latin typeface="+mj-lt"/>
              </a:rPr>
              <a:t>Alternate Approach </a:t>
            </a:r>
            <a:r>
              <a:rPr lang="en-CA" sz="1400" i="1">
                <a:solidFill>
                  <a:schemeClr val="accent2"/>
                </a:solidFill>
                <a:latin typeface="+mj-lt"/>
              </a:rPr>
              <a:t>(drop high and low)</a:t>
            </a:r>
          </a:p>
          <a:p>
            <a:r>
              <a:rPr lang="en-CA" sz="1400">
                <a:solidFill>
                  <a:schemeClr val="accent2"/>
                </a:solidFill>
                <a:latin typeface="+mj-lt"/>
              </a:rPr>
              <a:t>Range: $103,800 to $128,600</a:t>
            </a:r>
          </a:p>
          <a:p>
            <a:r>
              <a:rPr lang="en-CA" sz="1400">
                <a:solidFill>
                  <a:schemeClr val="accent2"/>
                </a:solidFill>
                <a:latin typeface="+mj-lt"/>
              </a:rPr>
              <a:t>Mid point: $116,200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EA4DB-6FF7-44CC-A6DC-B597A17CFB5E}"/>
              </a:ext>
            </a:extLst>
          </p:cNvPr>
          <p:cNvCxnSpPr/>
          <p:nvPr/>
        </p:nvCxnSpPr>
        <p:spPr>
          <a:xfrm>
            <a:off x="6807200" y="5767512"/>
            <a:ext cx="7747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3E32840-4ADB-4557-A75E-9DDA64C546B8}"/>
              </a:ext>
            </a:extLst>
          </p:cNvPr>
          <p:cNvCxnSpPr/>
          <p:nvPr/>
        </p:nvCxnSpPr>
        <p:spPr>
          <a:xfrm>
            <a:off x="6807200" y="5529985"/>
            <a:ext cx="7747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Arrow: Left 3">
            <a:extLst>
              <a:ext uri="{FF2B5EF4-FFF2-40B4-BE49-F238E27FC236}">
                <a16:creationId xmlns:a16="http://schemas.microsoft.com/office/drawing/2014/main" id="{32A5A28D-2148-3FD3-C4DC-9F0E80D7278C}"/>
              </a:ext>
            </a:extLst>
          </p:cNvPr>
          <p:cNvSpPr/>
          <p:nvPr/>
        </p:nvSpPr>
        <p:spPr>
          <a:xfrm>
            <a:off x="8016882" y="3146952"/>
            <a:ext cx="900000" cy="288000"/>
          </a:xfrm>
          <a:prstGeom prst="lef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1200" b="1"/>
              <a:t>ALT. HIGH</a:t>
            </a:r>
          </a:p>
        </p:txBody>
      </p:sp>
    </p:spTree>
    <p:extLst>
      <p:ext uri="{BB962C8B-B14F-4D97-AF65-F5344CB8AC3E}">
        <p14:creationId xmlns:p14="http://schemas.microsoft.com/office/powerpoint/2010/main" val="261970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7" grpId="0" animBg="1"/>
      <p:bldP spid="7" grpId="1" animBg="1"/>
      <p:bldP spid="9" grpId="0" animBg="1"/>
      <p:bldP spid="9" grpId="1" animBg="1"/>
      <p:bldP spid="14" grpId="0" animBg="1"/>
      <p:bldP spid="16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ontent Placeholder 6">
            <a:extLst>
              <a:ext uri="{FF2B5EF4-FFF2-40B4-BE49-F238E27FC236}">
                <a16:creationId xmlns:a16="http://schemas.microsoft.com/office/drawing/2014/main" id="{A3CDC383-2B4A-7B04-D167-B59C8A4C9D3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1486816"/>
              </p:ext>
            </p:extLst>
          </p:nvPr>
        </p:nvGraphicFramePr>
        <p:xfrm>
          <a:off x="5036820" y="1614878"/>
          <a:ext cx="3829774" cy="18516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</a:tblGrid>
              <a:tr h="252497">
                <a:tc>
                  <a:txBody>
                    <a:bodyPr/>
                    <a:lstStyle/>
                    <a:p>
                      <a:pPr algn="ctr"/>
                      <a:endParaRPr lang="en-CA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Total Registered Charity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$121,383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$108,815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$122,377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$112,197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$110,801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277892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$128,605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8036018"/>
                  </a:ext>
                </a:extLst>
              </a:tr>
            </a:tbl>
          </a:graphicData>
        </a:graphic>
      </p:graphicFrame>
      <p:graphicFrame>
        <p:nvGraphicFramePr>
          <p:cNvPr id="22" name="Content Placeholder 6">
            <a:extLst>
              <a:ext uri="{FF2B5EF4-FFF2-40B4-BE49-F238E27FC236}">
                <a16:creationId xmlns:a16="http://schemas.microsoft.com/office/drawing/2014/main" id="{D9A37B3A-4CE7-3DEC-B28A-3B61C2CFA6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5796889"/>
              </p:ext>
            </p:extLst>
          </p:nvPr>
        </p:nvGraphicFramePr>
        <p:xfrm>
          <a:off x="5036820" y="4009499"/>
          <a:ext cx="3829774" cy="185322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</a:tblGrid>
              <a:tr h="305057">
                <a:tc>
                  <a:txBody>
                    <a:bodyPr/>
                    <a:lstStyle/>
                    <a:p>
                      <a:pPr algn="ctr"/>
                      <a:endParaRPr lang="en-CA" sz="1400" b="1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BC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$122,048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Registered Charities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$103,844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$121,055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$113,008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$99,454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09285293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$138,791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1782794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6736A607-3FE9-9D3C-80E5-CB0A892B53D6}"/>
              </a:ext>
            </a:extLst>
          </p:cNvPr>
          <p:cNvSpPr/>
          <p:nvPr/>
        </p:nvSpPr>
        <p:spPr>
          <a:xfrm>
            <a:off x="5036820" y="3675794"/>
            <a:ext cx="3828639" cy="2880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 dirty="0"/>
              <a:t>GTA Benchmarks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3CD7858-6D57-F4E8-85D2-4DD5CC670C96}"/>
              </a:ext>
            </a:extLst>
          </p:cNvPr>
          <p:cNvSpPr/>
          <p:nvPr/>
        </p:nvSpPr>
        <p:spPr>
          <a:xfrm>
            <a:off x="5031446" y="1278219"/>
            <a:ext cx="3852000" cy="2880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/>
              <a:t>Registered Charity Benchmarks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5: Set Range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2889" y="1264444"/>
            <a:ext cx="4660248" cy="4912519"/>
          </a:xfrm>
        </p:spPr>
        <p:txBody>
          <a:bodyPr>
            <a:normAutofit/>
          </a:bodyPr>
          <a:lstStyle/>
          <a:p>
            <a:r>
              <a:rPr lang="en-CA" sz="1800" b="1" dirty="0">
                <a:solidFill>
                  <a:schemeClr val="accent4"/>
                </a:solidFill>
              </a:rPr>
              <a:t>Common Approach 2: </a:t>
            </a:r>
            <a:r>
              <a:rPr lang="en-CA" sz="1800" dirty="0"/>
              <a:t>Benchmark Average ±X%</a:t>
            </a:r>
          </a:p>
          <a:p>
            <a:pPr lvl="1"/>
            <a:r>
              <a:rPr lang="en-CA" sz="1800" dirty="0"/>
              <a:t>Assume desired range is 10%</a:t>
            </a:r>
          </a:p>
          <a:p>
            <a:pPr lvl="1"/>
            <a:r>
              <a:rPr lang="en-CA" sz="1800" dirty="0"/>
              <a:t>Average of benchmarks is </a:t>
            </a:r>
            <a:r>
              <a:rPr lang="en-CA" dirty="0"/>
              <a:t>$117,600</a:t>
            </a:r>
            <a:r>
              <a:rPr lang="en-CA" sz="1800" dirty="0"/>
              <a:t> (rounded)</a:t>
            </a:r>
          </a:p>
          <a:p>
            <a:pPr lvl="1"/>
            <a:r>
              <a:rPr lang="en-CA" sz="1800" dirty="0"/>
              <a:t>Desired variance is ± $11,760 ($117,600 X 10%, rounded)</a:t>
            </a:r>
          </a:p>
          <a:p>
            <a:pPr lvl="1"/>
            <a:r>
              <a:rPr lang="en-CA" sz="1800" dirty="0"/>
              <a:t>Upper Limit = </a:t>
            </a:r>
            <a:r>
              <a:rPr lang="en-CA" dirty="0"/>
              <a:t>$129,360</a:t>
            </a:r>
            <a:r>
              <a:rPr lang="en-CA" sz="1800" dirty="0"/>
              <a:t> ($117,600 + $11,760)</a:t>
            </a:r>
          </a:p>
          <a:p>
            <a:pPr lvl="1"/>
            <a:r>
              <a:rPr lang="en-CA" sz="1800" dirty="0"/>
              <a:t>Lower Limit = </a:t>
            </a:r>
            <a:r>
              <a:rPr lang="en-CA" dirty="0"/>
              <a:t>$105,840</a:t>
            </a:r>
            <a:r>
              <a:rPr lang="en-CA" sz="1800" dirty="0"/>
              <a:t> ($1</a:t>
            </a:r>
            <a:r>
              <a:rPr lang="en-CA" dirty="0"/>
              <a:t>17</a:t>
            </a:r>
            <a:r>
              <a:rPr lang="en-CA" sz="1800" dirty="0"/>
              <a:t>,600 - $11,760)</a:t>
            </a:r>
          </a:p>
          <a:p>
            <a:r>
              <a:rPr lang="en-CA" sz="1800" dirty="0"/>
              <a:t>Range would be $105,800 to $129,400</a:t>
            </a:r>
          </a:p>
          <a:p>
            <a:r>
              <a:rPr lang="en-CA" sz="1800" dirty="0"/>
              <a:t>Mid point is $117,600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4B7B59-9F52-42B5-B6F9-9A7F5D59F09A}"/>
              </a:ext>
            </a:extLst>
          </p:cNvPr>
          <p:cNvSpPr/>
          <p:nvPr/>
        </p:nvSpPr>
        <p:spPr>
          <a:xfrm>
            <a:off x="7810466" y="1920362"/>
            <a:ext cx="922445" cy="15461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249D1-5A0B-4F1D-B59E-95B0388E7578}"/>
              </a:ext>
            </a:extLst>
          </p:cNvPr>
          <p:cNvSpPr/>
          <p:nvPr/>
        </p:nvSpPr>
        <p:spPr>
          <a:xfrm>
            <a:off x="7797599" y="4359113"/>
            <a:ext cx="922445" cy="15492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799B3D-4D10-49E3-9510-DBA0DF8A7676}"/>
              </a:ext>
            </a:extLst>
          </p:cNvPr>
          <p:cNvSpPr txBox="1"/>
          <p:nvPr/>
        </p:nvSpPr>
        <p:spPr>
          <a:xfrm rot="20508087">
            <a:off x="2672181" y="4904687"/>
            <a:ext cx="1978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accent1"/>
                </a:solidFill>
                <a:latin typeface="Lucida Handwriting" panose="03010101010101010101" pitchFamily="66" charset="0"/>
              </a:rPr>
              <a:t>Avg. $</a:t>
            </a:r>
            <a:r>
              <a:rPr lang="en-CA">
                <a:solidFill>
                  <a:schemeClr val="accent1"/>
                </a:solidFill>
                <a:latin typeface="Lucida Handwriting" panose="03010101010101010101" pitchFamily="66" charset="0"/>
              </a:rPr>
              <a:t>117,561</a:t>
            </a:r>
            <a:endParaRPr lang="en-CA" dirty="0">
              <a:solidFill>
                <a:schemeClr val="accent1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ADA714-CFFF-463C-808C-618AB85B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3218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4" grpId="0" animBg="1"/>
      <p:bldP spid="15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ontent Placeholder 6">
            <a:extLst>
              <a:ext uri="{FF2B5EF4-FFF2-40B4-BE49-F238E27FC236}">
                <a16:creationId xmlns:a16="http://schemas.microsoft.com/office/drawing/2014/main" id="{63CCEEC8-C858-56AA-9F20-B5AC271316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074447"/>
              </p:ext>
            </p:extLst>
          </p:nvPr>
        </p:nvGraphicFramePr>
        <p:xfrm>
          <a:off x="5036820" y="1709469"/>
          <a:ext cx="3829774" cy="1851660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</a:tblGrid>
              <a:tr h="252497">
                <a:tc>
                  <a:txBody>
                    <a:bodyPr/>
                    <a:lstStyle/>
                    <a:p>
                      <a:pPr algn="ctr"/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>
                          <a:latin typeface="+mj-lt"/>
                        </a:rPr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Total Registered Charity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$121,383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BC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$108,815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$122,377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$112,197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$110,801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32778925"/>
                  </a:ext>
                </a:extLst>
              </a:tr>
              <a:tr h="191319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$128,605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4098036018"/>
                  </a:ext>
                </a:extLst>
              </a:tr>
            </a:tbl>
          </a:graphicData>
        </a:graphic>
      </p:graphicFrame>
      <p:graphicFrame>
        <p:nvGraphicFramePr>
          <p:cNvPr id="20" name="Content Placeholder 6">
            <a:extLst>
              <a:ext uri="{FF2B5EF4-FFF2-40B4-BE49-F238E27FC236}">
                <a16:creationId xmlns:a16="http://schemas.microsoft.com/office/drawing/2014/main" id="{1F53A465-75C1-6DA9-4D18-959E26B775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212391"/>
              </p:ext>
            </p:extLst>
          </p:nvPr>
        </p:nvGraphicFramePr>
        <p:xfrm>
          <a:off x="5036820" y="4009499"/>
          <a:ext cx="3829774" cy="1853226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611234">
                  <a:extLst>
                    <a:ext uri="{9D8B030D-6E8A-4147-A177-3AD203B41FA5}">
                      <a16:colId xmlns:a16="http://schemas.microsoft.com/office/drawing/2014/main" val="1462244167"/>
                    </a:ext>
                  </a:extLst>
                </a:gridCol>
                <a:gridCol w="1218540">
                  <a:extLst>
                    <a:ext uri="{9D8B030D-6E8A-4147-A177-3AD203B41FA5}">
                      <a16:colId xmlns:a16="http://schemas.microsoft.com/office/drawing/2014/main" val="3018100633"/>
                    </a:ext>
                  </a:extLst>
                </a:gridCol>
              </a:tblGrid>
              <a:tr h="305057">
                <a:tc>
                  <a:txBody>
                    <a:bodyPr/>
                    <a:lstStyle/>
                    <a:p>
                      <a:pPr algn="ctr"/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/>
                        <a:t>Total Cash</a:t>
                      </a:r>
                      <a:endParaRPr lang="en-CA" sz="1400" b="1">
                        <a:latin typeface="+mj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851637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CA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2026 BC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$122,048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124563315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Registered Charities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$121,739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1408219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Local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$103,844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44755290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Stand-alone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$121,055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00036298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$1M to $2M</a:t>
                      </a:r>
                      <a:endParaRPr lang="en-US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$113,008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893220973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 to 10 staff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$99,454</a:t>
                      </a:r>
                      <a:endParaRPr lang="en-CA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309285293"/>
                  </a:ext>
                </a:extLst>
              </a:tr>
              <a:tr h="2211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Hybrid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CA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Poppins" panose="00000500000000000000" pitchFamily="2" charset="0"/>
                        </a:rPr>
                        <a:t>$138,791</a:t>
                      </a:r>
                      <a:endParaRPr lang="en-CA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541782794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D7B7856F-8CB3-97D6-A645-65D640966480}"/>
              </a:ext>
            </a:extLst>
          </p:cNvPr>
          <p:cNvSpPr/>
          <p:nvPr/>
        </p:nvSpPr>
        <p:spPr>
          <a:xfrm>
            <a:off x="5036820" y="3675794"/>
            <a:ext cx="3828639" cy="28803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/>
              <a:t>GTA Benchmarks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08C5EF6-0766-E285-127A-6FD4AE697B4F}"/>
              </a:ext>
            </a:extLst>
          </p:cNvPr>
          <p:cNvSpPr/>
          <p:nvPr/>
        </p:nvSpPr>
        <p:spPr>
          <a:xfrm>
            <a:off x="5031446" y="1372810"/>
            <a:ext cx="3852000" cy="28803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A"/>
              <a:t>Registered Charity Benchmarks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How to Use the Benchmarks</a:t>
            </a:r>
            <a:br>
              <a:rPr lang="en-US"/>
            </a:br>
            <a:r>
              <a:rPr lang="en-US"/>
              <a:t>Step 5: Set Range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42888" y="1264445"/>
            <a:ext cx="4660249" cy="3987798"/>
          </a:xfrm>
        </p:spPr>
        <p:txBody>
          <a:bodyPr>
            <a:normAutofit/>
          </a:bodyPr>
          <a:lstStyle/>
          <a:p>
            <a:r>
              <a:rPr lang="en-CA" sz="1800" b="1" dirty="0">
                <a:solidFill>
                  <a:schemeClr val="accent4"/>
                </a:solidFill>
              </a:rPr>
              <a:t>Common Approach 3:</a:t>
            </a:r>
            <a:r>
              <a:rPr lang="en-CA" sz="1800" dirty="0"/>
              <a:t> Average of Category Averages ±X%</a:t>
            </a:r>
          </a:p>
          <a:p>
            <a:pPr lvl="1"/>
            <a:r>
              <a:rPr lang="en-CA" sz="1800" dirty="0"/>
              <a:t>Assume desired range is 10%</a:t>
            </a:r>
          </a:p>
          <a:p>
            <a:pPr lvl="1"/>
            <a:r>
              <a:rPr lang="en-CA" sz="1800" dirty="0"/>
              <a:t>Average of category benchmarks is $117,600 (rounded [($117,988+$117,134)/2])</a:t>
            </a:r>
          </a:p>
          <a:p>
            <a:pPr lvl="1"/>
            <a:r>
              <a:rPr lang="en-CA" sz="1800" dirty="0"/>
              <a:t>Variance is ± $11,760 ($117,600 X 10%)</a:t>
            </a:r>
          </a:p>
          <a:p>
            <a:pPr lvl="1"/>
            <a:r>
              <a:rPr lang="en-CA" dirty="0"/>
              <a:t>Upper Limit = $129,360 ($117,600 + $11,760)</a:t>
            </a:r>
          </a:p>
          <a:p>
            <a:pPr lvl="1"/>
            <a:r>
              <a:rPr lang="en-CA" dirty="0"/>
              <a:t>Lower Limit = $105,840 ($117,600 - $11,760)</a:t>
            </a:r>
          </a:p>
          <a:p>
            <a:r>
              <a:rPr lang="en-CA" sz="1800" dirty="0"/>
              <a:t>Range would be $105,800 to $129,400</a:t>
            </a:r>
          </a:p>
          <a:p>
            <a:r>
              <a:rPr lang="en-CA" sz="1800" dirty="0"/>
              <a:t>Mid point is $117,600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4B7B59-9F52-42B5-B6F9-9A7F5D59F09A}"/>
              </a:ext>
            </a:extLst>
          </p:cNvPr>
          <p:cNvSpPr/>
          <p:nvPr/>
        </p:nvSpPr>
        <p:spPr>
          <a:xfrm>
            <a:off x="7810466" y="2014952"/>
            <a:ext cx="922445" cy="1546177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249D1-5A0B-4F1D-B59E-95B0388E7578}"/>
              </a:ext>
            </a:extLst>
          </p:cNvPr>
          <p:cNvSpPr/>
          <p:nvPr/>
        </p:nvSpPr>
        <p:spPr>
          <a:xfrm>
            <a:off x="7797599" y="4305301"/>
            <a:ext cx="922445" cy="1557424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799B3D-4D10-49E3-9510-DBA0DF8A7676}"/>
              </a:ext>
            </a:extLst>
          </p:cNvPr>
          <p:cNvSpPr txBox="1"/>
          <p:nvPr/>
        </p:nvSpPr>
        <p:spPr>
          <a:xfrm>
            <a:off x="3660532" y="794848"/>
            <a:ext cx="3676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chemeClr val="accent4"/>
                </a:solidFill>
                <a:latin typeface="Lucida Handwriting" panose="03010101010101010101" pitchFamily="66" charset="0"/>
              </a:rPr>
              <a:t>Avg. Reg. Charity $117,988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7FAEC33-6972-463B-95CA-AA8AE68C075B}"/>
              </a:ext>
            </a:extLst>
          </p:cNvPr>
          <p:cNvSpPr txBox="1"/>
          <p:nvPr/>
        </p:nvSpPr>
        <p:spPr>
          <a:xfrm>
            <a:off x="1508258" y="5898573"/>
            <a:ext cx="2395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>
                <a:solidFill>
                  <a:schemeClr val="accent2"/>
                </a:solidFill>
                <a:latin typeface="Lucida Handwriting" panose="03010101010101010101" pitchFamily="66" charset="0"/>
              </a:rPr>
              <a:t>Avg. BC $117,134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C68BF-AA08-434A-B0E6-8D3083F07E30}"/>
              </a:ext>
            </a:extLst>
          </p:cNvPr>
          <p:cNvSpPr txBox="1"/>
          <p:nvPr/>
        </p:nvSpPr>
        <p:spPr>
          <a:xfrm>
            <a:off x="177516" y="5252242"/>
            <a:ext cx="327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solidFill>
                  <a:schemeClr val="accent1"/>
                </a:solidFill>
                <a:latin typeface="Lucida Handwriting" panose="03010101010101010101" pitchFamily="66" charset="0"/>
              </a:rPr>
              <a:t>Average of Category Benchmark $117,561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22E785-AA9D-48FD-B256-27A5D5E1D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©2026 The Portage Group Inc. &amp; CharityVillage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1041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4" grpId="0" animBg="1"/>
      <p:bldP spid="15" grpId="0" animBg="1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189D7-C734-EF48-830D-7EFBB5F0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492" y="1706880"/>
            <a:ext cx="4959748" cy="5435600"/>
          </a:xfrm>
          <a:noFill/>
        </p:spPr>
        <p:txBody>
          <a:bodyPr vert="horz" lIns="68580" tIns="34290" rIns="68580" bIns="34290" rtlCol="0" anchor="ctr" anchorCtr="0">
            <a:noAutofit/>
          </a:bodyPr>
          <a:lstStyle/>
          <a:p>
            <a:pPr algn="ctr"/>
            <a:r>
              <a:rPr lang="en-CA" sz="3600" dirty="0">
                <a:solidFill>
                  <a:schemeClr val="bg1"/>
                </a:solidFill>
              </a:rPr>
              <a:t>Making the Case for Compensation Growth in the Non-Profit Sector</a:t>
            </a:r>
            <a:br>
              <a:rPr lang="en-CA" sz="3600" dirty="0">
                <a:solidFill>
                  <a:schemeClr val="bg1"/>
                </a:solidFill>
              </a:rPr>
            </a:br>
            <a:br>
              <a:rPr lang="en-CA" sz="3200" dirty="0">
                <a:solidFill>
                  <a:schemeClr val="bg1"/>
                </a:solidFill>
              </a:rPr>
            </a:br>
            <a:r>
              <a:rPr lang="en-CA" sz="3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Balancing Impact, Stewardship, and Retention</a:t>
            </a:r>
            <a:br>
              <a:rPr lang="en-CA" dirty="0"/>
            </a:b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BC1B5D3-BD9D-DD41-89AE-41072100E0C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9099" y="203201"/>
            <a:ext cx="3644901" cy="66548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C30405-55E3-BFDD-6CB9-89BA58FF9D3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9820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08243-FBA8-564B-4106-335762DAA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Context - Today’s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E879E9-FC6F-7836-AEBC-5A2334BC5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sz="2400" dirty="0"/>
              <a:t>Understanding the current environment</a:t>
            </a:r>
          </a:p>
          <a:p>
            <a:r>
              <a:rPr lang="en-CA" sz="2400" dirty="0"/>
              <a:t>Building a credible compensation case</a:t>
            </a:r>
          </a:p>
          <a:p>
            <a:r>
              <a:rPr lang="en-CA" sz="2400" dirty="0"/>
              <a:t>Thinking beyond salary: Alternatives to salary in constrained environments</a:t>
            </a:r>
          </a:p>
          <a:p>
            <a:r>
              <a:rPr lang="en-CA" sz="2400" dirty="0"/>
              <a:t>Practical actions you can take immediately</a:t>
            </a:r>
            <a:br>
              <a:rPr lang="en-CA" sz="2400" dirty="0"/>
            </a:br>
            <a:endParaRPr lang="en-CA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00218-D91E-05A2-EDFA-CB56F780C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6" name="Graphic 5" descr="Magnifying glass with solid fill">
            <a:extLst>
              <a:ext uri="{FF2B5EF4-FFF2-40B4-BE49-F238E27FC236}">
                <a16:creationId xmlns:a16="http://schemas.microsoft.com/office/drawing/2014/main" id="{0C12D8E8-7BB7-829F-C79E-E86FF1332E1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299200" y="217964"/>
            <a:ext cx="2092960" cy="2092960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4365E271-963A-9E8B-BD84-55FE764DF871}"/>
              </a:ext>
            </a:extLst>
          </p:cNvPr>
          <p:cNvSpPr/>
          <p:nvPr/>
        </p:nvSpPr>
        <p:spPr>
          <a:xfrm>
            <a:off x="6847840" y="681037"/>
            <a:ext cx="619760" cy="747236"/>
          </a:xfrm>
          <a:prstGeom prst="star5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1061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1AE35-3B4D-13D2-D7EC-45EE2253B3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E0C41-DDB0-6EFA-DDA3-30F26410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sz="3600" dirty="0"/>
              <a:t>Context - Sector Reality | The 2026-27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73651-9E4E-9199-00B9-FE65156E24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9" y="1264444"/>
            <a:ext cx="3422331" cy="4912519"/>
          </a:xfrm>
        </p:spPr>
        <p:txBody>
          <a:bodyPr>
            <a:normAutofit/>
          </a:bodyPr>
          <a:lstStyle/>
          <a:p>
            <a:pPr lvl="0"/>
            <a:r>
              <a:rPr lang="en-CA" sz="2400" dirty="0"/>
              <a:t>Increases of ≈2½ % </a:t>
            </a:r>
            <a:r>
              <a:rPr lang="en-CA" sz="2800" b="1" dirty="0"/>
              <a:t>=</a:t>
            </a:r>
            <a:r>
              <a:rPr lang="en-CA" sz="2400" dirty="0"/>
              <a:t> cost of living </a:t>
            </a:r>
          </a:p>
          <a:p>
            <a:pPr lvl="0"/>
            <a:r>
              <a:rPr lang="en-CA" sz="2400" dirty="0"/>
              <a:t>Budget constraints and funding pressures </a:t>
            </a:r>
          </a:p>
          <a:p>
            <a:pPr lvl="0"/>
            <a:r>
              <a:rPr lang="en-CA" sz="2400" dirty="0"/>
              <a:t>Greater Board scrutiny of compensation decisions</a:t>
            </a:r>
          </a:p>
          <a:p>
            <a:pPr lvl="0"/>
            <a:r>
              <a:rPr lang="en-CA" sz="2400" dirty="0"/>
              <a:t>Increased focus on retention and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1C4F95-CECA-42F1-30C2-3F7C1531C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9F1882F-82EF-9FD6-CAAE-AA6D0402C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19" y="1784406"/>
            <a:ext cx="5437505" cy="380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07557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8B35C-91D2-D821-074B-2D51453735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3180A-4F81-50B8-F78C-328E004DB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695149"/>
            <a:ext cx="8658225" cy="642142"/>
          </a:xfrm>
        </p:spPr>
        <p:txBody>
          <a:bodyPr anchor="b">
            <a:noAutofit/>
          </a:bodyPr>
          <a:lstStyle/>
          <a:p>
            <a:r>
              <a:rPr lang="en-CA" sz="3600"/>
              <a:t>Top Workforce Trends Shaping Compensation in 2026-2027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40BF31-406E-8C73-8685-50BE60D56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2" r="24804"/>
          <a:stretch>
            <a:fillRect/>
          </a:stretch>
        </p:blipFill>
        <p:spPr>
          <a:xfrm>
            <a:off x="4217517" y="1776249"/>
            <a:ext cx="4377280" cy="4035972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37F7F8-7BE4-010F-EF83-ADC67D1D8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©2026 The Portage Group Inc. &amp; CharityVillage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203BA-0E00-12EC-9F4D-EE01A0A2E0B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242887" y="1585515"/>
            <a:ext cx="3607072" cy="4912518"/>
          </a:xfrm>
        </p:spPr>
        <p:txBody>
          <a:bodyPr>
            <a:normAutofit/>
          </a:bodyPr>
          <a:lstStyle/>
          <a:p>
            <a:pPr lvl="0"/>
            <a:r>
              <a:rPr lang="en-CA"/>
              <a:t>Retention remains more important than recruitment</a:t>
            </a:r>
          </a:p>
          <a:p>
            <a:pPr lvl="0"/>
            <a:r>
              <a:rPr lang="en-CA"/>
              <a:t>Skills are increasingly valued over tenure</a:t>
            </a:r>
          </a:p>
          <a:p>
            <a:pPr lvl="0"/>
            <a:r>
              <a:rPr lang="en-CA"/>
              <a:t>Employees expect development, not just pay</a:t>
            </a:r>
          </a:p>
          <a:p>
            <a:pPr lvl="0"/>
            <a:r>
              <a:rPr lang="en-CA"/>
              <a:t>Flexibility remains a highly valued benefit</a:t>
            </a:r>
          </a:p>
          <a:p>
            <a:pPr lvl="0"/>
            <a:r>
              <a:rPr lang="en-CA"/>
              <a:t>Career growth is becoming a retention strategy</a:t>
            </a:r>
          </a:p>
        </p:txBody>
      </p:sp>
    </p:spTree>
    <p:extLst>
      <p:ext uri="{BB962C8B-B14F-4D97-AF65-F5344CB8AC3E}">
        <p14:creationId xmlns:p14="http://schemas.microsoft.com/office/powerpoint/2010/main" val="222786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AAC7-7C5E-4830-AB08-80D73FC3C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The Portage Group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0D53-547F-463C-ADC4-7238D0D22C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/>
              <a:t>Full-service management consulting company focused on the not-for-profit sector.</a:t>
            </a:r>
          </a:p>
          <a:p>
            <a:r>
              <a:rPr lang="en-US" sz="2000"/>
              <a:t>Core Services:</a:t>
            </a:r>
            <a:endParaRPr lang="en-CA" sz="2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62563F-7A4C-4A26-BE50-6D59063BF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B95027-6435-4064-B95F-7BB7C908EA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51" t="29000" r="10881" b="29444"/>
          <a:stretch/>
        </p:blipFill>
        <p:spPr>
          <a:xfrm>
            <a:off x="1422401" y="2699246"/>
            <a:ext cx="6108700" cy="256952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C57B749-F68D-49D6-97EE-AFABB49CD994}"/>
              </a:ext>
            </a:extLst>
          </p:cNvPr>
          <p:cNvSpPr txBox="1">
            <a:spLocks/>
          </p:cNvSpPr>
          <p:nvPr/>
        </p:nvSpPr>
        <p:spPr>
          <a:xfrm>
            <a:off x="249237" y="5378053"/>
            <a:ext cx="8658225" cy="329406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Lucida Grande" panose="020B0600040502020204" pitchFamily="34" charset="0"/>
              <a:buChar char="■"/>
              <a:tabLst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2738" indent="-1301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/>
              <a:defRPr lang="en-US" sz="11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127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SzPct val="100000"/>
              <a:buFont typeface="Helvetica" pitchFamily="2" charset="0"/>
              <a:buChar char="⁃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475" indent="-1127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Helvetica" pitchFamily="2" charset="0"/>
              <a:buChar char="⁃"/>
              <a:tabLst/>
              <a:def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5650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/>
              <a:t>Extensive experience conducting compensation studies.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639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E0F8F-E97B-AFC5-8B7E-4DAF6A93AF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B0E9C-06C1-A986-D7CD-D24209A51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/>
              <a:t>What Employers Are Most Willing to Invest In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A7A97-2EB5-382F-1C5E-0306624D0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443120"/>
            <a:ext cx="8658225" cy="4912519"/>
          </a:xfrm>
        </p:spPr>
        <p:txBody>
          <a:bodyPr>
            <a:normAutofit/>
          </a:bodyPr>
          <a:lstStyle/>
          <a:p>
            <a:pPr lvl="0"/>
            <a:r>
              <a:rPr lang="en-CA" sz="2400"/>
              <a:t>Leadership development</a:t>
            </a:r>
          </a:p>
          <a:p>
            <a:pPr lvl="0"/>
            <a:r>
              <a:rPr lang="en-CA" sz="2400"/>
              <a:t>Specialized skills and certifications</a:t>
            </a:r>
          </a:p>
          <a:p>
            <a:pPr lvl="0"/>
            <a:r>
              <a:rPr lang="en-CA" sz="2400"/>
              <a:t>Internal succession</a:t>
            </a:r>
          </a:p>
          <a:p>
            <a:pPr lvl="0"/>
            <a:r>
              <a:rPr lang="en-CA" sz="2400"/>
              <a:t>Employee engagement and retention</a:t>
            </a:r>
          </a:p>
          <a:p>
            <a:pPr lvl="0"/>
            <a:r>
              <a:rPr lang="en-CA" sz="2400"/>
              <a:t>Future organizational capacity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460EA-8E32-AC65-EA0D-D7BB9DF9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©2026 The Portage Group Inc. &amp; CharityVillage</a:t>
            </a:r>
            <a:endParaRPr lang="en-CA"/>
          </a:p>
        </p:txBody>
      </p:sp>
      <p:pic>
        <p:nvPicPr>
          <p:cNvPr id="8" name="Graphic 7" descr="Piggy Bank with solid fill">
            <a:extLst>
              <a:ext uri="{FF2B5EF4-FFF2-40B4-BE49-F238E27FC236}">
                <a16:creationId xmlns:a16="http://schemas.microsoft.com/office/drawing/2014/main" id="{263A67B7-C57D-530C-2C64-A427B1CFDFE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831123" y="4501794"/>
            <a:ext cx="1826172" cy="1826172"/>
          </a:xfrm>
          <a:prstGeom prst="rect">
            <a:avLst/>
          </a:prstGeom>
        </p:spPr>
      </p:pic>
      <p:pic>
        <p:nvPicPr>
          <p:cNvPr id="10" name="Graphic 9" descr="Flying Money outline">
            <a:extLst>
              <a:ext uri="{FF2B5EF4-FFF2-40B4-BE49-F238E27FC236}">
                <a16:creationId xmlns:a16="http://schemas.microsoft.com/office/drawing/2014/main" id="{57E5A53D-7FA5-A5C3-3162-2DF2B1B76E4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98578" y="41831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467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97F8E-5916-DE3F-A168-AC766D194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EC11B-839E-12C0-BFEC-925E997F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Key Shift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03E50-1EC2-D7A4-DD23-A15CF5A4BD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lvl="0" indent="0">
              <a:buNone/>
            </a:pPr>
            <a:r>
              <a:rPr lang="en-CA" sz="2800" b="1" dirty="0"/>
              <a:t>From Personal Request </a:t>
            </a:r>
            <a:r>
              <a:rPr lang="en-CA" sz="3600" b="1" dirty="0">
                <a:sym typeface="Symbol" panose="05050102010706020507" pitchFamily="18" charset="2"/>
              </a:rPr>
              <a:t></a:t>
            </a:r>
            <a:r>
              <a:rPr lang="en-CA" sz="2800" b="1" dirty="0">
                <a:sym typeface="Symbol" panose="05050102010706020507" pitchFamily="18" charset="2"/>
              </a:rPr>
              <a:t>  Mission-Aligned Business Case</a:t>
            </a:r>
            <a:endParaRPr lang="en-CA" sz="2800" b="1" dirty="0"/>
          </a:p>
          <a:p>
            <a:pPr lvl="0"/>
            <a:r>
              <a:rPr lang="en-CA" sz="2400" dirty="0"/>
              <a:t>Align with mission</a:t>
            </a:r>
          </a:p>
          <a:p>
            <a:pPr lvl="0"/>
            <a:r>
              <a:rPr lang="en-CA" sz="2400" dirty="0"/>
              <a:t>Demonstrate value</a:t>
            </a:r>
          </a:p>
          <a:p>
            <a:pPr lvl="0"/>
            <a:r>
              <a:rPr lang="en-CA" sz="2400" dirty="0"/>
              <a:t>Show organizational </a:t>
            </a:r>
            <a:br>
              <a:rPr lang="en-CA" sz="2400"/>
            </a:br>
            <a:r>
              <a:rPr lang="en-CA" sz="2400" dirty="0"/>
              <a:t>awareness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9144B-1C35-C7D8-EC13-0A958B814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4A0E93-AE43-57A3-CF41-952F99B6B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789" y="2438400"/>
            <a:ext cx="3894184" cy="32803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3225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84BF0B-7386-CF4F-0CEA-20957978D8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1D74-FDE8-AD6A-8F2B-FF2A7AE4E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65127"/>
            <a:ext cx="8658225" cy="642142"/>
          </a:xfrm>
        </p:spPr>
        <p:txBody>
          <a:bodyPr anchor="b">
            <a:normAutofit/>
          </a:bodyPr>
          <a:lstStyle/>
          <a:p>
            <a:r>
              <a:rPr lang="en-CA" sz="3600" dirty="0"/>
              <a:t>Build Your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35A50-375D-5979-B365-A19DA2F039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2768" y="1567653"/>
            <a:ext cx="4362131" cy="4912519"/>
          </a:xfrm>
        </p:spPr>
        <p:txBody>
          <a:bodyPr>
            <a:normAutofit/>
          </a:bodyPr>
          <a:lstStyle/>
          <a:p>
            <a:pPr lvl="0"/>
            <a:r>
              <a:rPr lang="en-CA" sz="2400" b="1" dirty="0"/>
              <a:t>Quantify Impact</a:t>
            </a:r>
            <a:endParaRPr lang="en-CA" sz="2400" dirty="0"/>
          </a:p>
          <a:p>
            <a:r>
              <a:rPr lang="en-CA" sz="2400" b="1" dirty="0"/>
              <a:t>Demonstrate outcomes</a:t>
            </a:r>
            <a:endParaRPr lang="en-CA" sz="2400" dirty="0"/>
          </a:p>
          <a:p>
            <a:r>
              <a:rPr lang="en-CA" sz="2400" b="1" dirty="0"/>
              <a:t>Clear before &amp; after examples!</a:t>
            </a:r>
          </a:p>
          <a:p>
            <a:r>
              <a:rPr lang="en-CA" sz="2400" b="1" dirty="0"/>
              <a:t>Connect results to mission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7838A4-EC33-CC62-AE88-3DD97D6181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0" r="13525" b="-1"/>
          <a:stretch>
            <a:fillRect/>
          </a:stretch>
        </p:blipFill>
        <p:spPr>
          <a:xfrm>
            <a:off x="242888" y="1333499"/>
            <a:ext cx="3243899" cy="4576949"/>
          </a:xfrm>
          <a:prstGeom prst="rect">
            <a:avLst/>
          </a:prstGeom>
          <a:noFill/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D2ACD-BEB4-8006-8808-30F105E82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816036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37EAD-9960-9F46-4CE3-5AFB557A3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D06CB-E2F0-8513-A2DD-AA988F6EE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Strengthen Your 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79766-1AB7-BD70-E2A2-E8C243D1A8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8" y="1929129"/>
            <a:ext cx="8658225" cy="4912519"/>
          </a:xfrm>
        </p:spPr>
        <p:txBody>
          <a:bodyPr>
            <a:normAutofit/>
          </a:bodyPr>
          <a:lstStyle/>
          <a:p>
            <a:pPr lvl="0"/>
            <a:r>
              <a:rPr lang="en-CA" sz="2400" dirty="0"/>
              <a:t>Use market data appropriately</a:t>
            </a:r>
          </a:p>
          <a:p>
            <a:pPr lvl="0"/>
            <a:r>
              <a:rPr lang="en-CA" sz="2400" dirty="0"/>
              <a:t>Understand organizational constraints</a:t>
            </a:r>
          </a:p>
          <a:p>
            <a:pPr lvl="0"/>
            <a:r>
              <a:rPr lang="en-CA" sz="2400" dirty="0"/>
              <a:t>Consider timing (e.g., align with budget cycle)</a:t>
            </a:r>
          </a:p>
          <a:p>
            <a:pPr lvl="0"/>
            <a:r>
              <a:rPr lang="en-CA" sz="2400" dirty="0"/>
              <a:t>Demonstrate stewardship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D72FE-255D-161D-F493-D33CDEA0B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6" name="Graphic 5" descr="Muscular arm outline">
            <a:extLst>
              <a:ext uri="{FF2B5EF4-FFF2-40B4-BE49-F238E27FC236}">
                <a16:creationId xmlns:a16="http://schemas.microsoft.com/office/drawing/2014/main" id="{6D867794-B97B-2AA8-3CE5-44673DA8755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826277" y="80168"/>
            <a:ext cx="1579880" cy="157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849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987F3F-74FE-5D9F-39B1-4E1596469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B706C-4F0B-69B7-A23A-348C76D68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488" y="359966"/>
            <a:ext cx="8658225" cy="642142"/>
          </a:xfrm>
        </p:spPr>
        <p:txBody>
          <a:bodyPr anchor="b">
            <a:normAutofit/>
          </a:bodyPr>
          <a:lstStyle/>
          <a:p>
            <a:r>
              <a:rPr lang="en-CA" sz="3600" dirty="0"/>
              <a:t>Think Forward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E0B061-527C-A067-7E0E-A907BDD79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8" r="30872" b="2"/>
          <a:stretch>
            <a:fillRect/>
          </a:stretch>
        </p:blipFill>
        <p:spPr>
          <a:xfrm>
            <a:off x="242888" y="1081564"/>
            <a:ext cx="2977832" cy="491251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A8D435-A35F-A5C8-E686-27C709651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49040" y="1264444"/>
            <a:ext cx="5152070" cy="4912519"/>
          </a:xfrm>
        </p:spPr>
        <p:txBody>
          <a:bodyPr>
            <a:normAutofit/>
          </a:bodyPr>
          <a:lstStyle/>
          <a:p>
            <a:pPr lvl="0"/>
            <a:r>
              <a:rPr lang="en-CA" sz="2400" i="1" dirty="0"/>
              <a:t>Future</a:t>
            </a:r>
            <a:r>
              <a:rPr lang="en-CA" sz="2400" b="1" i="1" dirty="0"/>
              <a:t> </a:t>
            </a:r>
            <a:r>
              <a:rPr lang="en-CA" sz="2400" dirty="0"/>
              <a:t>contribution</a:t>
            </a:r>
          </a:p>
          <a:p>
            <a:pPr lvl="0"/>
            <a:r>
              <a:rPr lang="en-CA" sz="2400" dirty="0"/>
              <a:t>Performance-linked approaches</a:t>
            </a:r>
          </a:p>
          <a:p>
            <a:pPr lvl="0"/>
            <a:r>
              <a:rPr lang="en-CA" sz="2400" dirty="0"/>
              <a:t>Total rewards mindset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D5C3B6-9F93-EDEC-EFA5-7EB6A15A1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071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CD0C2A-E174-EFCA-BD9B-A2D5C5C48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97D5F-94FA-22F0-7C32-828B1DC5E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Make It Easy to Say 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2B7B8A-553D-A47B-AB63-F8B865832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sz="2400" dirty="0"/>
              <a:t>Clear rationale</a:t>
            </a:r>
          </a:p>
          <a:p>
            <a:pPr lvl="0"/>
            <a:r>
              <a:rPr lang="en-CA" sz="2400" dirty="0"/>
              <a:t>Specific request</a:t>
            </a:r>
          </a:p>
          <a:p>
            <a:pPr lvl="0"/>
            <a:r>
              <a:rPr lang="en-CA" sz="2400" dirty="0"/>
              <a:t>Evidence-based discussion</a:t>
            </a:r>
          </a:p>
          <a:p>
            <a:pPr lvl="0"/>
            <a:r>
              <a:rPr lang="en-CA" sz="2400" dirty="0"/>
              <a:t>Alignment with priorities</a:t>
            </a:r>
            <a:endParaRPr lang="en-CA" sz="2400" dirty="0"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en-CA" sz="2400" dirty="0">
              <a:sym typeface="Wingdings" panose="05000000000000000000" pitchFamily="2" charset="2"/>
            </a:endParaRPr>
          </a:p>
          <a:p>
            <a:pPr marL="0" lvl="0" indent="0">
              <a:buNone/>
            </a:pPr>
            <a:endParaRPr lang="en-CA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984095-0DFE-308D-BE33-9505BB07A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6" name="Graphic 5" descr="Clipboard Partially Checked with solid fill">
            <a:extLst>
              <a:ext uri="{FF2B5EF4-FFF2-40B4-BE49-F238E27FC236}">
                <a16:creationId xmlns:a16="http://schemas.microsoft.com/office/drawing/2014/main" id="{8FFF14E1-3083-D0DF-E5C4-C83A78FDC62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632200" y="3429000"/>
            <a:ext cx="1681480" cy="16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41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4AE54-FE26-7B54-02F8-0E862AD65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5C71-7680-6EB8-E2A9-44010912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If the Answer is ‘Not Now’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EF3C8-A7D6-74F9-9CC3-953309264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1709260"/>
            <a:ext cx="8658225" cy="4912519"/>
          </a:xfrm>
        </p:spPr>
        <p:txBody>
          <a:bodyPr>
            <a:normAutofit/>
          </a:bodyPr>
          <a:lstStyle/>
          <a:p>
            <a:pPr lvl="0"/>
            <a:r>
              <a:rPr lang="en-CA" sz="2400" dirty="0"/>
              <a:t>Seek feedback</a:t>
            </a:r>
          </a:p>
          <a:p>
            <a:pPr lvl="0"/>
            <a:r>
              <a:rPr lang="en-CA" sz="2400" dirty="0"/>
              <a:t>Clarify expectations</a:t>
            </a:r>
          </a:p>
          <a:p>
            <a:pPr lvl="0"/>
            <a:r>
              <a:rPr lang="en-CA" sz="2400" dirty="0"/>
              <a:t>Establish a timeline</a:t>
            </a:r>
          </a:p>
          <a:p>
            <a:pPr lvl="0"/>
            <a:r>
              <a:rPr lang="en-CA" sz="2400" dirty="0"/>
              <a:t>Explore alternatives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C8FB1F-F23D-F264-4F00-4D4875BC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6" name="Graphic 5" descr="No sign with solid fill">
            <a:extLst>
              <a:ext uri="{FF2B5EF4-FFF2-40B4-BE49-F238E27FC236}">
                <a16:creationId xmlns:a16="http://schemas.microsoft.com/office/drawing/2014/main" id="{60C2EBB9-8C8F-A653-911B-4DE75BFA5DF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5652886" y="236221"/>
            <a:ext cx="966631" cy="96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665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DB320-750B-D3C8-5594-D52175114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EE86-71C9-899E-5972-2D42BCD4F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Beyond Salary…High-Value Alternatives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23C59-823C-0193-90AD-2F360F3A3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sz="2400" dirty="0"/>
              <a:t>Training and certifications</a:t>
            </a:r>
          </a:p>
          <a:p>
            <a:pPr lvl="0"/>
            <a:r>
              <a:rPr lang="en-CA" sz="2400" dirty="0"/>
              <a:t>Stretch assignments </a:t>
            </a:r>
          </a:p>
          <a:p>
            <a:pPr lvl="0"/>
            <a:r>
              <a:rPr lang="en-CA" sz="2400" dirty="0"/>
              <a:t>Formal mentorship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B58D66-FA1B-7FF1-76A6-4D8E42483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2BDC3F-A22E-71B6-89A4-A2258D7F1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60" y="3095095"/>
            <a:ext cx="4135120" cy="275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74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EE7F8-7081-DE9D-3938-F92041687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CE2B2-B626-5FA0-39EC-6FED17D39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65127"/>
            <a:ext cx="8658225" cy="642142"/>
          </a:xfrm>
        </p:spPr>
        <p:txBody>
          <a:bodyPr anchor="b">
            <a:normAutofit/>
          </a:bodyPr>
          <a:lstStyle/>
          <a:p>
            <a:r>
              <a:rPr lang="en-CA" sz="3600" dirty="0"/>
              <a:t>Career Acceleration Opportunities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56CA47-BD5B-54CC-45C2-10C5AA051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0" r="22915"/>
          <a:stretch>
            <a:fillRect/>
          </a:stretch>
        </p:blipFill>
        <p:spPr>
          <a:xfrm>
            <a:off x="242889" y="1264444"/>
            <a:ext cx="3668314" cy="491251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CF87F0-3F02-BF16-835B-91F8F3174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300004"/>
            <a:ext cx="4057646" cy="4912519"/>
          </a:xfrm>
        </p:spPr>
        <p:txBody>
          <a:bodyPr>
            <a:normAutofit/>
          </a:bodyPr>
          <a:lstStyle/>
          <a:p>
            <a:pPr lvl="0"/>
            <a:r>
              <a:rPr lang="en-CA" sz="2400" dirty="0"/>
              <a:t>External visibility</a:t>
            </a:r>
          </a:p>
          <a:p>
            <a:pPr lvl="0"/>
            <a:r>
              <a:rPr lang="en-CA" sz="2400" dirty="0"/>
              <a:t>Strategic projects </a:t>
            </a:r>
          </a:p>
          <a:p>
            <a:pPr lvl="0"/>
            <a:r>
              <a:rPr lang="en-CA" sz="2400" dirty="0"/>
              <a:t> Innovation opportunities</a:t>
            </a:r>
          </a:p>
          <a:p>
            <a:pPr marL="0" lvl="0" indent="0">
              <a:buNone/>
            </a:pPr>
            <a:endParaRPr lang="en-CA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32A6A3-EDEC-8473-6F01-9153E27B2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784381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634BEC-E486-32EB-26FF-D0D1D22C4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E4C76-2D90-7FAE-B34F-6E04005C4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A" sz="3600" dirty="0"/>
              <a:t>Long-Term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E00DF-04EC-CEA9-19A7-CD30B31C04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CA" sz="2400" dirty="0"/>
              <a:t>Career path clarity</a:t>
            </a:r>
          </a:p>
          <a:p>
            <a:pPr lvl="0"/>
            <a:r>
              <a:rPr lang="en-CA" sz="2400" dirty="0"/>
              <a:t>Flexibility</a:t>
            </a:r>
          </a:p>
          <a:p>
            <a:pPr lvl="0"/>
            <a:r>
              <a:rPr lang="en-CA" sz="2400" dirty="0"/>
              <a:t>Development investments</a:t>
            </a:r>
          </a:p>
          <a:p>
            <a:pPr lvl="0"/>
            <a:r>
              <a:rPr lang="en-CA" sz="2400" dirty="0"/>
              <a:t>Sustainability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0A2D61-C854-00CF-EE15-031C1EDF1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DEAFD-BCA6-E7FA-6A90-A12A3F707E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488" y="2519140"/>
            <a:ext cx="4611624" cy="307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273974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EDBA0-94CD-4E8C-9E38-31F8B9C8B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About the Presenters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5D8FB8-8D37-4066-8022-FAA69B34BF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3464" y="1611086"/>
            <a:ext cx="2509443" cy="2642871"/>
          </a:xfrm>
        </p:spPr>
        <p:txBody>
          <a:bodyPr vert="horz" lIns="0" tIns="45720" rIns="0" bIns="45720" rtlCol="0" anchor="t">
            <a:noAutofit/>
          </a:bodyPr>
          <a:lstStyle/>
          <a:p>
            <a:pPr marL="180000" indent="-180000"/>
            <a:r>
              <a:rPr lang="en-US" sz="1400" dirty="0"/>
              <a:t>Senior consulting roles with Association Resource Centre, Leader Quest and, since 2014, The Portage Group</a:t>
            </a:r>
          </a:p>
          <a:p>
            <a:pPr marL="180000" indent="-180000"/>
            <a:r>
              <a:rPr lang="en-US" sz="1400" dirty="0"/>
              <a:t>Practice focus includes executive search &amp; leadership consulting for many types of NFPs – associations, charities, regulators, unions, etc.</a:t>
            </a:r>
          </a:p>
          <a:p>
            <a:pPr marL="0" indent="0">
              <a:buNone/>
            </a:pPr>
            <a:endParaRPr lang="en-CA" sz="1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D35202-9CFA-45BC-A3FD-4175AF3B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5286C0-94D0-4503-8A33-AF164E28E6E1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CA"/>
              <a:t>Geoffrey Thacker, Executive Partner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B48300-EAB5-4D98-B602-B8975FC2D777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CA" dirty="0">
                <a:cs typeface="Apple Symbols"/>
              </a:rPr>
              <a:t>Jack Shand, Practice Lead, Executive Search</a:t>
            </a:r>
            <a:endParaRPr lang="en-CA" dirty="0"/>
          </a:p>
        </p:txBody>
      </p:sp>
      <p:pic>
        <p:nvPicPr>
          <p:cNvPr id="12" name="Content Placeholder 9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625B319-6F77-4FE1-A63A-69690C5FB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13" y="1611086"/>
            <a:ext cx="1654437" cy="2481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CD6792C8-66A0-4249-A4A4-E1206F8EE4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510" y="1500736"/>
            <a:ext cx="1653600" cy="248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DC1B04F3-BAE6-4AED-8E91-E472FD4A657C}"/>
              </a:ext>
            </a:extLst>
          </p:cNvPr>
          <p:cNvSpPr txBox="1">
            <a:spLocks/>
          </p:cNvSpPr>
          <p:nvPr/>
        </p:nvSpPr>
        <p:spPr>
          <a:xfrm>
            <a:off x="4828779" y="4185964"/>
            <a:ext cx="4057650" cy="1824825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Lucida Grande" panose="020B0600040502020204" pitchFamily="34" charset="0"/>
              <a:buChar char="■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2738" indent="-1301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/>
              <a:defRPr lang="en-US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127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SzPct val="100000"/>
              <a:buFont typeface="Helvetica" pitchFamily="2" charset="0"/>
              <a:buChar char="⁃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475" indent="-1127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Helvetica" pitchFamily="2" charset="0"/>
              <a:buChar char="⁃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5650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Fellow of the management consulting profession (FCMC) </a:t>
            </a:r>
          </a:p>
          <a:p>
            <a:r>
              <a:rPr lang="en-US" sz="1400" dirty="0"/>
              <a:t>CEO of three national organizations in the NFP sector prior to consulting</a:t>
            </a:r>
          </a:p>
          <a:p>
            <a:r>
              <a:rPr lang="en-US" sz="1400" dirty="0"/>
              <a:t>Volunteer roles have included management education (university committee chair), health charity (national fundraising chair), to community level NFPs (board director)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98E7E5AE-EABE-4D60-8A80-6F8B90570D34}"/>
              </a:ext>
            </a:extLst>
          </p:cNvPr>
          <p:cNvSpPr txBox="1">
            <a:spLocks/>
          </p:cNvSpPr>
          <p:nvPr/>
        </p:nvSpPr>
        <p:spPr>
          <a:xfrm>
            <a:off x="225904" y="1612654"/>
            <a:ext cx="2509443" cy="2642871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Lucida Grande" panose="020B0600040502020204" pitchFamily="34" charset="0"/>
              <a:buChar char="■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2738" indent="-1301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/>
              <a:defRPr lang="en-US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127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SzPct val="100000"/>
              <a:buFont typeface="Helvetica" pitchFamily="2" charset="0"/>
              <a:buChar char="⁃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475" indent="-1127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Helvetica" pitchFamily="2" charset="0"/>
              <a:buChar char="⁃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5650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Senior consulting roles with Association Resource Centre and co-founder of The Portage Group</a:t>
            </a:r>
          </a:p>
          <a:p>
            <a:r>
              <a:rPr lang="en-US" sz="1400" dirty="0"/>
              <a:t>Leads TPG’s research practice.</a:t>
            </a:r>
          </a:p>
          <a:p>
            <a:r>
              <a:rPr lang="en-US" sz="1400" dirty="0"/>
              <a:t>Over 30 years experience leading, designing and conducting market research – the last 25 years have been focused on associations and nonprofits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F1124821-7D78-49FD-8112-59037DA1C62E}"/>
              </a:ext>
            </a:extLst>
          </p:cNvPr>
          <p:cNvSpPr txBox="1">
            <a:spLocks/>
          </p:cNvSpPr>
          <p:nvPr/>
        </p:nvSpPr>
        <p:spPr>
          <a:xfrm>
            <a:off x="224496" y="4203092"/>
            <a:ext cx="4057650" cy="187725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180000" indent="-180000" algn="l" defTabSz="6858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4"/>
              </a:buClr>
              <a:buFont typeface="Lucida Grande" panose="020B0600040502020204" pitchFamily="34" charset="0"/>
              <a:buChar char="■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2738" indent="-130175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/>
              <a:defRPr lang="en-US" sz="11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0850" indent="-1127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SzPct val="100000"/>
              <a:buFont typeface="Helvetica" pitchFamily="2" charset="0"/>
              <a:buChar char="⁃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25475" indent="-1127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Helvetica" pitchFamily="2" charset="0"/>
              <a:buChar char="⁃"/>
              <a:tabLst/>
              <a:defRPr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55650" indent="-138113" algn="l" defTabSz="685800" rtl="0" eaLnBrk="1" latinLnBrk="0" hangingPunct="1">
              <a:lnSpc>
                <a:spcPct val="100000"/>
              </a:lnSpc>
              <a:spcBef>
                <a:spcPts val="300"/>
              </a:spcBef>
              <a:buFont typeface="Arial"/>
              <a:buChar char="•"/>
              <a:tabLst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Has led over 50 compensation studies in the nonprofit sector including all 11 of </a:t>
            </a:r>
            <a:r>
              <a:rPr lang="en-US" sz="1400" dirty="0" err="1"/>
              <a:t>CharityVillage’s</a:t>
            </a:r>
            <a:r>
              <a:rPr lang="en-US" sz="1400" dirty="0"/>
              <a:t> studies</a:t>
            </a:r>
          </a:p>
          <a:p>
            <a:r>
              <a:rPr lang="en-US" sz="1400" dirty="0"/>
              <a:t>Served in a management role in PricewaterhouseCoopers’ Measurement &amp; Market Research practice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84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/>
      <p:bldP spid="7" grpId="0" build="p"/>
      <p:bldP spid="8" grpId="0" build="p"/>
      <p:bldP spid="15" grpId="0"/>
      <p:bldP spid="16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576C2F-A003-A02B-7DF4-D0817F236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0333D-973F-7F33-7A0B-4B9575513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65127"/>
            <a:ext cx="8658225" cy="642142"/>
          </a:xfrm>
        </p:spPr>
        <p:txBody>
          <a:bodyPr anchor="b">
            <a:normAutofit/>
          </a:bodyPr>
          <a:lstStyle/>
          <a:p>
            <a:r>
              <a:rPr lang="en-CA" sz="3600" dirty="0"/>
              <a:t>Monitor The Market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BEAED-5C72-AA3A-E4A7-855BC1147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888" y="1320402"/>
            <a:ext cx="5194300" cy="4906963"/>
          </a:xfrm>
        </p:spPr>
        <p:txBody>
          <a:bodyPr>
            <a:normAutofit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lang="en-CA" b="1" dirty="0"/>
              <a:t>Major studies on compensation increases for 2027 will be coming in late summer and Fall 2026</a:t>
            </a:r>
          </a:p>
          <a:p>
            <a:pPr lvl="0">
              <a:lnSpc>
                <a:spcPct val="90000"/>
              </a:lnSpc>
            </a:pPr>
            <a:r>
              <a:rPr lang="en-CA" dirty="0"/>
              <a:t>Normandin Beaudry, Gallagher</a:t>
            </a:r>
          </a:p>
          <a:p>
            <a:pPr lvl="0">
              <a:lnSpc>
                <a:spcPct val="90000"/>
              </a:lnSpc>
            </a:pPr>
            <a:r>
              <a:rPr lang="en-CA" dirty="0"/>
              <a:t>Major banks &amp; consulting firms</a:t>
            </a:r>
          </a:p>
          <a:p>
            <a:pPr lvl="0">
              <a:lnSpc>
                <a:spcPct val="90000"/>
              </a:lnSpc>
            </a:pPr>
            <a:r>
              <a:rPr lang="en-CA" dirty="0"/>
              <a:t>Conference Board of Canada</a:t>
            </a:r>
          </a:p>
          <a:p>
            <a:pPr lvl="0">
              <a:lnSpc>
                <a:spcPct val="90000"/>
              </a:lnSpc>
            </a:pPr>
            <a:r>
              <a:rPr lang="en-CA" dirty="0"/>
              <a:t>Economists and </a:t>
            </a:r>
          </a:p>
          <a:p>
            <a:pPr lvl="0">
              <a:lnSpc>
                <a:spcPct val="90000"/>
              </a:lnSpc>
            </a:pPr>
            <a:r>
              <a:rPr lang="en-CA" dirty="0"/>
              <a:t>Economic news (e.g., inflation, recession, unemployment)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AD07E-F819-861A-58A6-C3C2D7E6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0136" y="6572250"/>
            <a:ext cx="3761183" cy="14922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7599B9-3A57-94D7-C62E-27EF61F49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5436000" y="2556000"/>
            <a:ext cx="3625181" cy="205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567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FE9A1-045F-285E-F5BE-913C07CF9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072F0-FEDA-5BE7-31E9-64EC1CF5C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65127"/>
            <a:ext cx="8658225" cy="642142"/>
          </a:xfrm>
        </p:spPr>
        <p:txBody>
          <a:bodyPr anchor="b">
            <a:normAutofit/>
          </a:bodyPr>
          <a:lstStyle/>
          <a:p>
            <a:r>
              <a:rPr lang="en-CA" sz="3600" dirty="0"/>
              <a:t>Final Thought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7F8710-30A8-89D0-AAE9-632F710826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7" r="21430" b="-1"/>
          <a:stretch>
            <a:fillRect/>
          </a:stretch>
        </p:blipFill>
        <p:spPr>
          <a:xfrm>
            <a:off x="242888" y="1280637"/>
            <a:ext cx="2683192" cy="4525963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37C0B-7DDC-64E6-6874-8FC4285489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90900" y="1280637"/>
            <a:ext cx="5463542" cy="45259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CA" sz="3200" b="1" dirty="0"/>
              <a:t>In the charitable | NFP sector</a:t>
            </a:r>
            <a:br>
              <a:rPr lang="en-CA" sz="3200" b="1" dirty="0"/>
            </a:br>
            <a:br>
              <a:rPr lang="en-CA" sz="32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CA" sz="3600" b="1" i="1" dirty="0">
                <a:solidFill>
                  <a:schemeClr val="accent4">
                    <a:lumMod val="75000"/>
                  </a:schemeClr>
                </a:solidFill>
              </a:rPr>
              <a:t>Impact</a:t>
            </a:r>
            <a:r>
              <a:rPr lang="en-CA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CA" sz="3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Justifies</a:t>
            </a:r>
            <a:r>
              <a:rPr lang="en-CA" sz="3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CA" sz="3600" b="1" dirty="0">
                <a:solidFill>
                  <a:srgbClr val="008A3E"/>
                </a:solidFill>
              </a:rPr>
              <a:t>Investment</a:t>
            </a:r>
            <a:br>
              <a:rPr lang="en-CA" sz="3600" b="1" dirty="0">
                <a:solidFill>
                  <a:srgbClr val="008A3E"/>
                </a:solidFill>
              </a:rPr>
            </a:br>
            <a:endParaRPr lang="en-CA" sz="3200" b="1" dirty="0">
              <a:solidFill>
                <a:srgbClr val="008A3E"/>
              </a:solidFill>
            </a:endParaRPr>
          </a:p>
          <a:p>
            <a:pPr lvl="0"/>
            <a:r>
              <a:rPr lang="en-CA" sz="2400" dirty="0"/>
              <a:t>Mission drives decisions</a:t>
            </a:r>
          </a:p>
          <a:p>
            <a:pPr lvl="0"/>
            <a:r>
              <a:rPr lang="en-CA" sz="2400" dirty="0"/>
              <a:t>Stewardship shapes compensation</a:t>
            </a:r>
          </a:p>
          <a:p>
            <a:pPr lvl="0"/>
            <a:r>
              <a:rPr lang="en-CA" sz="2400" dirty="0"/>
              <a:t>Retention</a:t>
            </a:r>
          </a:p>
          <a:p>
            <a:pPr lvl="0"/>
            <a:r>
              <a:rPr lang="en-CA" sz="2400" dirty="0"/>
              <a:t>Growth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F2CDB4-8450-3066-1742-F122BF17E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0136" y="6572250"/>
            <a:ext cx="3761183" cy="14922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947823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811E55C-E414-5C95-C3F4-2CDE25A08B8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0" y="411541"/>
            <a:ext cx="5182553" cy="405765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FC50A47-A112-41E9-A2C7-C1092BADE4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2888" y="1264444"/>
            <a:ext cx="7021511" cy="4912519"/>
          </a:xfrm>
        </p:spPr>
        <p:txBody>
          <a:bodyPr>
            <a:normAutofit fontScale="92500" lnSpcReduction="10000"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b="1" u="sng" dirty="0">
                <a:solidFill>
                  <a:schemeClr val="accent4"/>
                </a:solidFill>
              </a:rPr>
              <a:t>Contact Info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Geoffrey Thacker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Executive Partner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       </a:t>
            </a:r>
            <a:r>
              <a:rPr lang="en-CA" dirty="0">
                <a:hlinkClick r:id="rId4"/>
              </a:rPr>
              <a:t>gthacker@portagegroup.com</a:t>
            </a: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Jack Shand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Practice Lead, Executive Search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       </a:t>
            </a:r>
            <a:r>
              <a:rPr lang="en-CA" dirty="0">
                <a:hlinkClick r:id="rId5"/>
              </a:rPr>
              <a:t>jshand@portagegoup.com</a:t>
            </a: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	</a:t>
            </a:r>
            <a:r>
              <a:rPr lang="en-CA" dirty="0">
                <a:hlinkClick r:id="rId6"/>
              </a:rPr>
              <a:t>www.portagegroup.com</a:t>
            </a: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	</a:t>
            </a:r>
            <a:r>
              <a:rPr lang="en-CA" dirty="0">
                <a:hlinkClick r:id="rId7"/>
              </a:rPr>
              <a:t>https://www.linkedin.com/company/portagegroup</a:t>
            </a: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	</a:t>
            </a:r>
            <a:r>
              <a:rPr lang="en-CA" dirty="0">
                <a:hlinkClick r:id="rId8"/>
              </a:rPr>
              <a:t>https://www.facebook.com/HelpingAssociations</a:t>
            </a: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CA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CA" dirty="0"/>
              <a:t>	@ThePortageGroup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37082B-BA28-417F-B28D-329640E09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7A31889-8823-4466-868C-AFCE312A6B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525" y="5158047"/>
            <a:ext cx="360000" cy="36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36D4C2F-1772-442A-8FF0-DD23C7102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525" y="4633619"/>
            <a:ext cx="360000" cy="360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668C7E6-9ABB-4EFC-A756-7F98138384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525" y="4131269"/>
            <a:ext cx="360000" cy="3379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150899-F456-4497-B2F5-E03D6BB394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888" y="2084823"/>
            <a:ext cx="269295" cy="27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563FBC-A54D-4D3C-9AA1-CC62E7E7FAD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7029" y="3416074"/>
            <a:ext cx="269295" cy="270000"/>
          </a:xfrm>
          <a:prstGeom prst="rect">
            <a:avLst/>
          </a:prstGeom>
        </p:spPr>
      </p:pic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959A3C29-862E-A71A-3226-3D359070D98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687" y="3603942"/>
            <a:ext cx="2633425" cy="2484714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D24D785-42C3-DBB4-6551-FDF594B77B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6" y="5714632"/>
            <a:ext cx="291119" cy="29754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B982-5519-4222-9A8A-783B01CD2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Overview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29000-069F-4DE2-A808-7DC4C70AD8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924 not-for-profit organizations participated in February and March 2026</a:t>
            </a:r>
          </a:p>
          <a:p>
            <a:r>
              <a:rPr lang="en-US" sz="2000" dirty="0"/>
              <a:t>Total of 4,508 staff position profiles in six levels:</a:t>
            </a:r>
          </a:p>
          <a:p>
            <a:pPr lvl="1"/>
            <a:r>
              <a:rPr lang="en-US" sz="2000" dirty="0"/>
              <a:t>649 - Level 1: Chief Executive</a:t>
            </a:r>
          </a:p>
          <a:p>
            <a:pPr lvl="1"/>
            <a:r>
              <a:rPr lang="en-US" sz="2000" dirty="0"/>
              <a:t>306 - Level 2: Senior Executive</a:t>
            </a:r>
          </a:p>
          <a:p>
            <a:pPr lvl="1"/>
            <a:r>
              <a:rPr lang="en-US" sz="2000" dirty="0"/>
              <a:t>645 - Level 3: Senior Management</a:t>
            </a:r>
          </a:p>
          <a:p>
            <a:pPr lvl="1"/>
            <a:r>
              <a:rPr lang="en-US" sz="2000" dirty="0"/>
              <a:t>919 - Level 4: Management/Supervisory Staff</a:t>
            </a:r>
          </a:p>
          <a:p>
            <a:pPr lvl="1"/>
            <a:r>
              <a:rPr lang="en-US" sz="2000" dirty="0"/>
              <a:t>1,458 - Level 5: Functional &amp; Program Staff</a:t>
            </a:r>
          </a:p>
          <a:p>
            <a:pPr lvl="1"/>
            <a:r>
              <a:rPr lang="en-US" sz="2000" dirty="0"/>
              <a:t>531 - Level 6: Support Staff</a:t>
            </a:r>
          </a:p>
          <a:p>
            <a:pPr lvl="1"/>
            <a:endParaRPr lang="en-US" sz="2000" dirty="0"/>
          </a:p>
          <a:p>
            <a:r>
              <a:rPr lang="en-US" sz="2000" dirty="0"/>
              <a:t>Total of 11,182 individual staff represented</a:t>
            </a:r>
          </a:p>
          <a:p>
            <a:r>
              <a:rPr lang="en-US" sz="2000" dirty="0"/>
              <a:t>Study covers both compensation and benefits</a:t>
            </a:r>
          </a:p>
          <a:p>
            <a:endParaRPr lang="en-CA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AEC81-3634-4C25-B0B0-3295D5F58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015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D46F5-ACAC-481C-AFFD-3CC862E32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8" y="365127"/>
            <a:ext cx="8658225" cy="642142"/>
          </a:xfrm>
        </p:spPr>
        <p:txBody>
          <a:bodyPr anchor="b">
            <a:normAutofit/>
          </a:bodyPr>
          <a:lstStyle/>
          <a:p>
            <a:r>
              <a:rPr lang="en-CA"/>
              <a:t>Study Limitations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D6B1C1-076C-4E37-BD90-165A227B3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37843" y="6572250"/>
            <a:ext cx="3668314" cy="149226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©2026 The Portage Group Inc. &amp; CharityVillage</a:t>
            </a:r>
            <a:endParaRPr lang="en-CA" dirty="0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7E8E7365-6FA4-A6AF-91D3-CDA604986CD3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805443182"/>
              </p:ext>
            </p:extLst>
          </p:nvPr>
        </p:nvGraphicFramePr>
        <p:xfrm>
          <a:off x="896113" y="1316736"/>
          <a:ext cx="7431024" cy="48602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588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35">
            <a:extLst>
              <a:ext uri="{FF2B5EF4-FFF2-40B4-BE49-F238E27FC236}">
                <a16:creationId xmlns:a16="http://schemas.microsoft.com/office/drawing/2014/main" id="{19CC0E01-0AD2-473A-9284-935880BFE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Who Participated?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2E3A98-BC41-4B6B-B126-237E48742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graphicFrame>
        <p:nvGraphicFramePr>
          <p:cNvPr id="44" name="Content Placeholder 43">
            <a:extLst>
              <a:ext uri="{FF2B5EF4-FFF2-40B4-BE49-F238E27FC236}">
                <a16:creationId xmlns:a16="http://schemas.microsoft.com/office/drawing/2014/main" id="{5B66DB00-64E0-43CC-AFF0-A7FB89999D1E}"/>
              </a:ext>
            </a:extLst>
          </p:cNvPr>
          <p:cNvGraphicFramePr>
            <a:graphicFrameLocks noGrp="1"/>
          </p:cNvGraphicFramePr>
          <p:nvPr>
            <p:ph sz="half" idx="13"/>
            <p:extLst>
              <p:ext uri="{D42A27DB-BD31-4B8C-83A1-F6EECF244321}">
                <p14:modId xmlns:p14="http://schemas.microsoft.com/office/powerpoint/2010/main" val="1116036449"/>
              </p:ext>
            </p:extLst>
          </p:nvPr>
        </p:nvGraphicFramePr>
        <p:xfrm>
          <a:off x="242888" y="3668713"/>
          <a:ext cx="3713162" cy="2163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DA8DA5B5-BEFA-4062-936C-B875345901A7}"/>
              </a:ext>
            </a:extLst>
          </p:cNvPr>
          <p:cNvGrpSpPr/>
          <p:nvPr/>
        </p:nvGrpSpPr>
        <p:grpSpPr>
          <a:xfrm>
            <a:off x="6533542" y="3626547"/>
            <a:ext cx="2367571" cy="2736290"/>
            <a:chOff x="6533542" y="923987"/>
            <a:chExt cx="2367571" cy="2736290"/>
          </a:xfrm>
          <a:solidFill>
            <a:schemeClr val="bg1"/>
          </a:solidFill>
        </p:grpSpPr>
        <p:graphicFrame>
          <p:nvGraphicFramePr>
            <p:cNvPr id="8" name="Content Placeholder 9">
              <a:extLst>
                <a:ext uri="{FF2B5EF4-FFF2-40B4-BE49-F238E27FC236}">
                  <a16:creationId xmlns:a16="http://schemas.microsoft.com/office/drawing/2014/main" id="{954418C3-4726-4051-81E9-E6E9C7365EB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090824362"/>
                </p:ext>
              </p:extLst>
            </p:nvPr>
          </p:nvGraphicFramePr>
          <p:xfrm>
            <a:off x="6533542" y="1140277"/>
            <a:ext cx="2367571" cy="25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49FE38C-7067-4CE8-BA59-9B59AF4E4B49}"/>
                </a:ext>
              </a:extLst>
            </p:cNvPr>
            <p:cNvSpPr txBox="1"/>
            <p:nvPr/>
          </p:nvSpPr>
          <p:spPr>
            <a:xfrm>
              <a:off x="6671877" y="923987"/>
              <a:ext cx="539053" cy="251795"/>
            </a:xfrm>
            <a:prstGeom prst="rect">
              <a:avLst/>
            </a:prstGeom>
            <a:grp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en-US" sz="1400" b="1">
                  <a:latin typeface="Calibri Light" panose="020F0302020204030204" pitchFamily="34" charset="0"/>
                  <a:cs typeface="Calibri Light" panose="020F0302020204030204" pitchFamily="34" charset="0"/>
                </a:rPr>
                <a:t>Budget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A046B05-89D0-4EE2-BA1A-1F3BBED8D328}"/>
              </a:ext>
            </a:extLst>
          </p:cNvPr>
          <p:cNvGrpSpPr/>
          <p:nvPr/>
        </p:nvGrpSpPr>
        <p:grpSpPr>
          <a:xfrm>
            <a:off x="4105932" y="3591042"/>
            <a:ext cx="2368800" cy="2555505"/>
            <a:chOff x="4105932" y="888482"/>
            <a:chExt cx="2368800" cy="2555505"/>
          </a:xfrm>
        </p:grpSpPr>
        <p:graphicFrame>
          <p:nvGraphicFramePr>
            <p:cNvPr id="5" name="Content Placeholder 9">
              <a:extLst>
                <a:ext uri="{FF2B5EF4-FFF2-40B4-BE49-F238E27FC236}">
                  <a16:creationId xmlns:a16="http://schemas.microsoft.com/office/drawing/2014/main" id="{1F78A542-A5CB-40D9-9D9F-9F1A85F25482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06230771"/>
                </p:ext>
              </p:extLst>
            </p:nvPr>
          </p:nvGraphicFramePr>
          <p:xfrm>
            <a:off x="4105932" y="923987"/>
            <a:ext cx="2368800" cy="2520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FE5E91-BB9E-411A-A201-7BFB578F1492}"/>
                </a:ext>
              </a:extLst>
            </p:cNvPr>
            <p:cNvSpPr txBox="1"/>
            <p:nvPr/>
          </p:nvSpPr>
          <p:spPr>
            <a:xfrm>
              <a:off x="4303077" y="888482"/>
              <a:ext cx="1163520" cy="251795"/>
            </a:xfrm>
            <a:prstGeom prst="rect">
              <a:avLst/>
            </a:prstGeom>
            <a:noFill/>
          </p:spPr>
          <p:txBody>
            <a:bodyPr wrap="none" lIns="18000" tIns="18000" rIns="18000" bIns="18000" rtlCol="0">
              <a:spAutoFit/>
            </a:bodyPr>
            <a:lstStyle/>
            <a:p>
              <a:r>
                <a:rPr lang="en-US" sz="1400" b="1">
                  <a:latin typeface="Calibri Light" panose="020F0302020204030204" pitchFamily="34" charset="0"/>
                  <a:cs typeface="Calibri Light" panose="020F0302020204030204" pitchFamily="34" charset="0"/>
                </a:rPr>
                <a:t>Number of Staff</a:t>
              </a:r>
            </a:p>
          </p:txBody>
        </p:sp>
      </p:grpSp>
      <p:graphicFrame>
        <p:nvGraphicFramePr>
          <p:cNvPr id="45" name="Content Placeholder 43">
            <a:extLst>
              <a:ext uri="{FF2B5EF4-FFF2-40B4-BE49-F238E27FC236}">
                <a16:creationId xmlns:a16="http://schemas.microsoft.com/office/drawing/2014/main" id="{0EDCB651-F45E-4C8F-A751-A636733B138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33780127"/>
              </p:ext>
            </p:extLst>
          </p:nvPr>
        </p:nvGraphicFramePr>
        <p:xfrm>
          <a:off x="4377332" y="1045214"/>
          <a:ext cx="4057650" cy="251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A480C537-50FF-48BA-95B9-0F439E574799}"/>
              </a:ext>
            </a:extLst>
          </p:cNvPr>
          <p:cNvGrpSpPr/>
          <p:nvPr/>
        </p:nvGrpSpPr>
        <p:grpSpPr>
          <a:xfrm>
            <a:off x="355755" y="1306780"/>
            <a:ext cx="3459276" cy="2062422"/>
            <a:chOff x="355755" y="1306780"/>
            <a:chExt cx="3459276" cy="2062422"/>
          </a:xfrm>
        </p:grpSpPr>
        <p:pic>
          <p:nvPicPr>
            <p:cNvPr id="3" name="Picture 2" descr="Map&#10;&#10;Description automatically generated">
              <a:extLst>
                <a:ext uri="{FF2B5EF4-FFF2-40B4-BE49-F238E27FC236}">
                  <a16:creationId xmlns:a16="http://schemas.microsoft.com/office/drawing/2014/main" id="{D8269D71-7FCD-4244-9E68-FFA59DC24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rcRect t="22133"/>
            <a:stretch/>
          </p:blipFill>
          <p:spPr>
            <a:xfrm>
              <a:off x="355755" y="1306780"/>
              <a:ext cx="3421155" cy="2062422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D0C5E2C-D7C2-42AA-8974-671686C6336E}"/>
                </a:ext>
              </a:extLst>
            </p:cNvPr>
            <p:cNvSpPr/>
            <p:nvPr/>
          </p:nvSpPr>
          <p:spPr>
            <a:xfrm>
              <a:off x="470191" y="2076325"/>
              <a:ext cx="468000" cy="4680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BC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22%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CDCE020-3CDB-4B55-BB76-120C2CB52B5E}"/>
                </a:ext>
              </a:extLst>
            </p:cNvPr>
            <p:cNvSpPr/>
            <p:nvPr/>
          </p:nvSpPr>
          <p:spPr>
            <a:xfrm>
              <a:off x="856573" y="2625405"/>
              <a:ext cx="468000" cy="4680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Alberta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14%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5643295-DC9B-4DD4-93DC-51CEAE220A68}"/>
                </a:ext>
              </a:extLst>
            </p:cNvPr>
            <p:cNvSpPr/>
            <p:nvPr/>
          </p:nvSpPr>
          <p:spPr>
            <a:xfrm>
              <a:off x="1441607" y="2405973"/>
              <a:ext cx="468000" cy="4680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Prairies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6%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A13CF1BD-8B99-448E-8AE0-548DA615A526}"/>
                </a:ext>
              </a:extLst>
            </p:cNvPr>
            <p:cNvSpPr/>
            <p:nvPr/>
          </p:nvSpPr>
          <p:spPr>
            <a:xfrm>
              <a:off x="1990616" y="2744948"/>
              <a:ext cx="468000" cy="4680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Ontario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52%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25F54A0-2AA6-427A-AD82-0385C3179DA2}"/>
                </a:ext>
              </a:extLst>
            </p:cNvPr>
            <p:cNvSpPr/>
            <p:nvPr/>
          </p:nvSpPr>
          <p:spPr>
            <a:xfrm>
              <a:off x="2453849" y="1991335"/>
              <a:ext cx="468000" cy="4680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Quebec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2%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675DE23-D622-41F5-8E61-AA4D333C6BE6}"/>
                </a:ext>
              </a:extLst>
            </p:cNvPr>
            <p:cNvSpPr/>
            <p:nvPr/>
          </p:nvSpPr>
          <p:spPr>
            <a:xfrm>
              <a:off x="3347031" y="2250854"/>
              <a:ext cx="468000" cy="468000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800" b="1" dirty="0">
                  <a:solidFill>
                    <a:schemeClr val="bg1"/>
                  </a:solidFill>
                </a:rPr>
                <a:t>Atlantic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</a:rPr>
                <a:t>4%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411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5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5E877DB-0B14-4EA7-B1EA-650679BF1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Study Highlights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13F34-479A-407E-AE91-AC923A355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438705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FA8E2-BC38-4108-A100-A08A09A9AE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Cash Compensation by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09D0C-F2F3-46EE-8DE9-42C743998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©2026 The Portage Group Inc. &amp; CharityVillage</a:t>
            </a:r>
            <a:endParaRPr lang="en-CA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CB9790A3-21E4-3B8C-BB6F-82EF0F034A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343" y="1743740"/>
            <a:ext cx="8597366" cy="4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87557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Default">
  <a:themeElements>
    <a:clrScheme name="Portage Group">
      <a:dk1>
        <a:srgbClr val="000000"/>
      </a:dk1>
      <a:lt1>
        <a:srgbClr val="FFFFFF"/>
      </a:lt1>
      <a:dk2>
        <a:srgbClr val="BCBCBC"/>
      </a:dk2>
      <a:lt2>
        <a:srgbClr val="636569"/>
      </a:lt2>
      <a:accent1>
        <a:srgbClr val="004182"/>
      </a:accent1>
      <a:accent2>
        <a:srgbClr val="00AEEF"/>
      </a:accent2>
      <a:accent3>
        <a:srgbClr val="AC4624"/>
      </a:accent3>
      <a:accent4>
        <a:srgbClr val="F78E2C"/>
      </a:accent4>
      <a:accent5>
        <a:srgbClr val="FDB714"/>
      </a:accent5>
      <a:accent6>
        <a:srgbClr val="AF9991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dk1">
            <a:shade val="50000"/>
          </a:schemeClr>
        </a:lnRef>
        <a:fillRef idx="1">
          <a:schemeClr val="dk1"/>
        </a:fillRef>
        <a:effectRef idx="0">
          <a:schemeClr val="dk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geGroup_Presentation" id="{1B3B15A4-8344-B846-8D10-CC6145B9682E}" vid="{696AFDCB-5A67-E241-BA0A-E8B973D0851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315A0495253B47BEC73AEC621E42B4" ma:contentTypeVersion="18" ma:contentTypeDescription="Create a new document." ma:contentTypeScope="" ma:versionID="a9bb53f35692e28cf96fac20b266e724">
  <xsd:schema xmlns:xsd="http://www.w3.org/2001/XMLSchema" xmlns:xs="http://www.w3.org/2001/XMLSchema" xmlns:p="http://schemas.microsoft.com/office/2006/metadata/properties" xmlns:ns2="d8dad51c-53df-40fd-9dfe-24e0e547d9e1" xmlns:ns3="2abf8ab8-5164-455e-bc13-30d61ffe1a53" targetNamespace="http://schemas.microsoft.com/office/2006/metadata/properties" ma:root="true" ma:fieldsID="18370281ad03c64615afe1cfd7fdd0eb" ns2:_="" ns3:_="">
    <xsd:import namespace="d8dad51c-53df-40fd-9dfe-24e0e547d9e1"/>
    <xsd:import namespace="2abf8ab8-5164-455e-bc13-30d61ffe1a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dad51c-53df-40fd-9dfe-24e0e547d9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d6096aa-b039-4d68-b5d1-58cb29431c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bf8ab8-5164-455e-bc13-30d61ffe1a53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5ce893e-5a2d-47e0-9c68-0ee5830f2639}" ma:internalName="TaxCatchAll" ma:showField="CatchAllData" ma:web="2abf8ab8-5164-455e-bc13-30d61ffe1a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abf8ab8-5164-455e-bc13-30d61ffe1a53" xsi:nil="true"/>
    <lcf76f155ced4ddcb4097134ff3c332f xmlns="d8dad51c-53df-40fd-9dfe-24e0e547d9e1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24FBE3-CE5C-4900-B191-7C81E360CC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dad51c-53df-40fd-9dfe-24e0e547d9e1"/>
    <ds:schemaRef ds:uri="2abf8ab8-5164-455e-bc13-30d61ffe1a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6C93C96-572B-4E9A-BAE6-77E6D78D8DA8}">
  <ds:schemaRefs>
    <ds:schemaRef ds:uri="http://purl.org/dc/terms/"/>
    <ds:schemaRef ds:uri="d8dad51c-53df-40fd-9dfe-24e0e547d9e1"/>
    <ds:schemaRef ds:uri="http://schemas.microsoft.com/office/2006/metadata/propertie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2abf8ab8-5164-455e-bc13-30d61ffe1a5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A2003206-63CF-476C-91A1-FA77E9EC2C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12919</TotalTime>
  <Words>2776</Words>
  <Application>Microsoft Office PowerPoint</Application>
  <PresentationFormat>On-screen Show (4:3)</PresentationFormat>
  <Paragraphs>744</Paragraphs>
  <Slides>42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Apple Symbols</vt:lpstr>
      <vt:lpstr>Arial</vt:lpstr>
      <vt:lpstr>Calibri</vt:lpstr>
      <vt:lpstr>Calibri Light</vt:lpstr>
      <vt:lpstr>Corbel</vt:lpstr>
      <vt:lpstr>Helvetica</vt:lpstr>
      <vt:lpstr>Lucida Grande</vt:lpstr>
      <vt:lpstr>Lucida Handwriting</vt:lpstr>
      <vt:lpstr>Symbol</vt:lpstr>
      <vt:lpstr>Wingdings</vt:lpstr>
      <vt:lpstr>BlankDefault</vt:lpstr>
      <vt:lpstr>2026 Canadian Nonprofit Sector Salary &amp; Benefits Study  Highlights Webinar</vt:lpstr>
      <vt:lpstr>Today’s Agenda</vt:lpstr>
      <vt:lpstr>About The Portage Group</vt:lpstr>
      <vt:lpstr>About the Presenters</vt:lpstr>
      <vt:lpstr>Study Overview</vt:lpstr>
      <vt:lpstr>Study Limitations</vt:lpstr>
      <vt:lpstr>Who Participated?</vt:lpstr>
      <vt:lpstr>Study Highlights</vt:lpstr>
      <vt:lpstr>Cash Compensation by Level</vt:lpstr>
      <vt:lpstr>Bonus Compensation by Level</vt:lpstr>
      <vt:lpstr>Change in Cash Compensation by Level 2016 to 2026</vt:lpstr>
      <vt:lpstr>How Do Pay Increases Stack Up Over Time</vt:lpstr>
      <vt:lpstr>Salaries and Wages vs. Inflation Since Pandemic (past 5 years)</vt:lpstr>
      <vt:lpstr>Average Change in Compensation</vt:lpstr>
      <vt:lpstr>How to Use the Benchmarks</vt:lpstr>
      <vt:lpstr>How to Use the Benchmarks Step 1: Establish the Position Profile</vt:lpstr>
      <vt:lpstr>How to Use the Benchmarks Step 2: Identify Your Benchmark Categories – Organization Type</vt:lpstr>
      <vt:lpstr>How to Use the Benchmarks Step 2: Identify Your Benchmark Categories - Region</vt:lpstr>
      <vt:lpstr>How to Use the Benchmarks Step 3: Summarize Your Benchmarks</vt:lpstr>
      <vt:lpstr>How to Use the Benchmarks Step 4: Consider Quartiles and Choose Data Points</vt:lpstr>
      <vt:lpstr>How to Use the Benchmarks Step 4: Consider Quartiles and Choose Data Points</vt:lpstr>
      <vt:lpstr>How to Use the Benchmarks Step 5: Set Range</vt:lpstr>
      <vt:lpstr>How to Use the Benchmarks Step 5: Set Range</vt:lpstr>
      <vt:lpstr>How to Use the Benchmarks Step 5: Set Range</vt:lpstr>
      <vt:lpstr>How to Use the Benchmarks Step 5: Set Range</vt:lpstr>
      <vt:lpstr>Making the Case for Compensation Growth in the Non-Profit Sector  Balancing Impact, Stewardship, and Retention </vt:lpstr>
      <vt:lpstr>Context - Today’s Focus</vt:lpstr>
      <vt:lpstr>Context - Sector Reality | The 2026-27 Environment</vt:lpstr>
      <vt:lpstr>Top Workforce Trends Shaping Compensation in 2026-2027</vt:lpstr>
      <vt:lpstr>What Employers Are Most Willing to Invest In</vt:lpstr>
      <vt:lpstr>Key Shift</vt:lpstr>
      <vt:lpstr>Build Your Case</vt:lpstr>
      <vt:lpstr>Strengthen Your Position</vt:lpstr>
      <vt:lpstr>Think Forward</vt:lpstr>
      <vt:lpstr>Make It Easy to Say Yes</vt:lpstr>
      <vt:lpstr>If the Answer is ‘Not Now’</vt:lpstr>
      <vt:lpstr>Beyond Salary…High-Value Alternatives </vt:lpstr>
      <vt:lpstr>Career Acceleration Opportunities</vt:lpstr>
      <vt:lpstr>Long-Term Value</vt:lpstr>
      <vt:lpstr>Monitor The Market</vt:lpstr>
      <vt:lpstr>Final Thought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2026 Canadian Nonprofit Sector Salary &amp; Benefits Study  Highlights Webinar</dc:title>
  <dc:creator>Jack Shand</dc:creator>
  <cp:lastModifiedBy>Geoffrey Thacker</cp:lastModifiedBy>
  <cp:revision>18</cp:revision>
  <cp:lastPrinted>2026-06-03T17:20:57Z</cp:lastPrinted>
  <dcterms:created xsi:type="dcterms:W3CDTF">2021-01-27T14:47:04Z</dcterms:created>
  <dcterms:modified xsi:type="dcterms:W3CDTF">2026-06-04T14:07:04Z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0x01010035315A0495253B47BEC73AEC621E42B4</vt:lpwstr>
  </property>
  <property fmtid="{D5CDD505-2E9C-101B-9397-08002B2CF9AE}" pid="3" name="MediaServiceImageTags">
    <vt:lpwstr/>
  </property>
</Properties>
</file>